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43"/>
  </p:notesMasterIdLst>
  <p:sldIdLst>
    <p:sldId id="256" r:id="rId2"/>
    <p:sldId id="262" r:id="rId3"/>
    <p:sldId id="263" r:id="rId4"/>
    <p:sldId id="257" r:id="rId5"/>
    <p:sldId id="265" r:id="rId6"/>
    <p:sldId id="259" r:id="rId7"/>
    <p:sldId id="264" r:id="rId8"/>
    <p:sldId id="261"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3" r:id="rId23"/>
    <p:sldId id="284" r:id="rId24"/>
    <p:sldId id="285" r:id="rId25"/>
    <p:sldId id="286" r:id="rId26"/>
    <p:sldId id="287" r:id="rId27"/>
    <p:sldId id="292" r:id="rId28"/>
    <p:sldId id="288" r:id="rId29"/>
    <p:sldId id="289" r:id="rId30"/>
    <p:sldId id="290" r:id="rId31"/>
    <p:sldId id="291" r:id="rId32"/>
    <p:sldId id="293" r:id="rId33"/>
    <p:sldId id="294" r:id="rId34"/>
    <p:sldId id="295" r:id="rId35"/>
    <p:sldId id="297" r:id="rId36"/>
    <p:sldId id="296" r:id="rId37"/>
    <p:sldId id="298" r:id="rId38"/>
    <p:sldId id="299" r:id="rId39"/>
    <p:sldId id="266" r:id="rId40"/>
    <p:sldId id="267" r:id="rId41"/>
    <p:sldId id="300" r:id="rId42"/>
  </p:sldIdLst>
  <p:sldSz cx="12192000" cy="6858000"/>
  <p:notesSz cx="6858000" cy="9144000"/>
  <p:embeddedFontLst>
    <p:embeddedFont>
      <p:font typeface="Bookman Old Style" panose="02050604050505020204" pitchFamily="18"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Gill Sans" panose="020B0604020202020204" charset="0"/>
      <p:regular r:id="rId52"/>
      <p:bold r:id="rId53"/>
    </p:embeddedFont>
    <p:embeddedFont>
      <p:font typeface="Rockwell" panose="02060603020205020403" pitchFamily="18" charset="0"/>
      <p:regular r:id="rId54"/>
      <p:bold r:id="rId55"/>
      <p:italic r:id="rId56"/>
      <p:boldItalic r:id="rId5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 name="Google Shape;2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 name="Google Shape;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1244c49742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 name="Google Shape;47;g1244c49742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244c49742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g1244c49742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3091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671784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93279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398679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044747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182973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752076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466582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9090350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5506908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464573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894546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287625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920261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0619471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8775163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93037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89244244"/>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doi.org/10.1787/9789264251847-e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
        <p:cNvGrpSpPr/>
        <p:nvPr/>
      </p:nvGrpSpPr>
      <p:grpSpPr>
        <a:xfrm>
          <a:off x="0" y="0"/>
          <a:ext cx="0" cy="0"/>
          <a:chOff x="0" y="0"/>
          <a:chExt cx="0" cy="0"/>
        </a:xfrm>
      </p:grpSpPr>
      <p:sp>
        <p:nvSpPr>
          <p:cNvPr id="25" name="Google Shape;25;p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26" name="Google Shape;26;p3"/>
          <p:cNvPicPr preferRelativeResize="0"/>
          <p:nvPr/>
        </p:nvPicPr>
        <p:blipFill rotWithShape="1">
          <a:blip r:embed="rId3">
            <a:alphaModFix amt="40000"/>
          </a:blip>
          <a:srcRect t="8371" b="7358"/>
          <a:stretch/>
        </p:blipFill>
        <p:spPr>
          <a:xfrm>
            <a:off x="20" y="10"/>
            <a:ext cx="12191980" cy="6857990"/>
          </a:xfrm>
          <a:prstGeom prst="rect">
            <a:avLst/>
          </a:prstGeom>
          <a:noFill/>
          <a:ln>
            <a:noFill/>
          </a:ln>
        </p:spPr>
      </p:pic>
      <p:sp>
        <p:nvSpPr>
          <p:cNvPr id="27" name="Google Shape;27;p3"/>
          <p:cNvSpPr txBox="1">
            <a:spLocks noGrp="1"/>
          </p:cNvSpPr>
          <p:nvPr>
            <p:ph type="ctrTitle"/>
          </p:nvPr>
        </p:nvSpPr>
        <p:spPr>
          <a:xfrm>
            <a:off x="983263" y="578795"/>
            <a:ext cx="10225500" cy="183994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rmAutofit/>
          </a:bodyPr>
          <a:lstStyle/>
          <a:p>
            <a:pPr marL="0" lvl="0" indent="0" algn="ctr" rtl="0">
              <a:spcBef>
                <a:spcPts val="0"/>
              </a:spcBef>
              <a:spcAft>
                <a:spcPts val="0"/>
              </a:spcAft>
              <a:buClr>
                <a:schemeClr val="lt1"/>
              </a:buClr>
              <a:buSzPct val="100000"/>
              <a:buFont typeface="Gill Sans"/>
              <a:buNone/>
            </a:pPr>
            <a:endParaRPr sz="4200" dirty="0">
              <a:solidFill>
                <a:schemeClr val="lt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lt1"/>
              </a:buClr>
              <a:buSzPct val="100000"/>
              <a:buFont typeface="Gill Sans"/>
              <a:buNone/>
            </a:pPr>
            <a:r>
              <a:rPr lang="en-US" sz="3600" dirty="0">
                <a:solidFill>
                  <a:schemeClr val="lt1"/>
                </a:solidFill>
                <a:latin typeface="Times New Roman" panose="02020603050405020304" pitchFamily="18" charset="0"/>
                <a:cs typeface="Times New Roman" panose="02020603050405020304" pitchFamily="18" charset="0"/>
              </a:rPr>
              <a:t>FAKE PRODUCT IDENTIFICATION SYSTEM USING BLOCKCHAIN TECHNOLOGY</a:t>
            </a:r>
            <a:endParaRPr sz="3600" dirty="0">
              <a:solidFill>
                <a:schemeClr val="lt1"/>
              </a:solidFill>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8B731795-0654-28E4-A2F0-A4095ADBF609}"/>
              </a:ext>
            </a:extLst>
          </p:cNvPr>
          <p:cNvSpPr>
            <a:spLocks noGrp="1"/>
          </p:cNvSpPr>
          <p:nvPr>
            <p:ph type="subTitle" idx="1"/>
          </p:nvPr>
        </p:nvSpPr>
        <p:spPr>
          <a:xfrm>
            <a:off x="7875638" y="4439266"/>
            <a:ext cx="4205764" cy="2535768"/>
          </a:xfrm>
        </p:spPr>
        <p:txBody>
          <a:bodyPr>
            <a:normAutofit fontScale="77500" lnSpcReduction="20000"/>
          </a:bodyPr>
          <a:lstStyle/>
          <a:p>
            <a:pPr algn="l"/>
            <a:r>
              <a:rPr lang="en-IN" dirty="0">
                <a:latin typeface="Times New Roman" panose="02020603050405020304" pitchFamily="18" charset="0"/>
                <a:cs typeface="Times New Roman" panose="02020603050405020304" pitchFamily="18" charset="0"/>
              </a:rPr>
              <a:t>PROJECT MEMBERS:</a:t>
            </a:r>
          </a:p>
          <a:p>
            <a:pPr algn="l"/>
            <a:r>
              <a:rPr lang="en-IN" dirty="0">
                <a:latin typeface="Times New Roman" panose="02020603050405020304" pitchFamily="18" charset="0"/>
                <a:cs typeface="Times New Roman" panose="02020603050405020304" pitchFamily="18" charset="0"/>
              </a:rPr>
              <a:t>1)KARTHICKEYAN R(513519104014)</a:t>
            </a:r>
          </a:p>
          <a:p>
            <a:pPr algn="l"/>
            <a:r>
              <a:rPr lang="en-IN" dirty="0">
                <a:latin typeface="Times New Roman" panose="02020603050405020304" pitchFamily="18" charset="0"/>
                <a:cs typeface="Times New Roman" panose="02020603050405020304" pitchFamily="18" charset="0"/>
              </a:rPr>
              <a:t>2)SATHISHKUMAR P(513519104030)</a:t>
            </a:r>
          </a:p>
          <a:p>
            <a:pPr algn="l"/>
            <a:r>
              <a:rPr lang="en-IN" dirty="0">
                <a:latin typeface="Times New Roman" panose="02020603050405020304" pitchFamily="18" charset="0"/>
                <a:cs typeface="Times New Roman" panose="02020603050405020304" pitchFamily="18" charset="0"/>
              </a:rPr>
              <a:t>3)THANGARAJ S(513519104036)</a:t>
            </a:r>
          </a:p>
          <a:p>
            <a:pPr algn="l"/>
            <a:r>
              <a:rPr lang="en-IN" dirty="0">
                <a:latin typeface="Times New Roman" panose="02020603050405020304" pitchFamily="18" charset="0"/>
                <a:cs typeface="Times New Roman" panose="02020603050405020304" pitchFamily="18" charset="0"/>
              </a:rPr>
              <a:t>4)ABINASH B(513519104301)</a:t>
            </a:r>
          </a:p>
        </p:txBody>
      </p:sp>
      <p:sp>
        <p:nvSpPr>
          <p:cNvPr id="5" name="TextBox 4">
            <a:extLst>
              <a:ext uri="{FF2B5EF4-FFF2-40B4-BE49-F238E27FC236}">
                <a16:creationId xmlns:a16="http://schemas.microsoft.com/office/drawing/2014/main" id="{2B224C80-DA95-F497-CF90-ACEA775A9B5E}"/>
              </a:ext>
            </a:extLst>
          </p:cNvPr>
          <p:cNvSpPr txBox="1"/>
          <p:nvPr/>
        </p:nvSpPr>
        <p:spPr>
          <a:xfrm>
            <a:off x="983263" y="3093028"/>
            <a:ext cx="4205764" cy="224676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PROJECT COORDINATOR:</a:t>
            </a:r>
          </a:p>
          <a:p>
            <a:r>
              <a:rPr lang="en-US" sz="2000" dirty="0">
                <a:latin typeface="Times New Roman" panose="02020603050405020304" pitchFamily="18" charset="0"/>
                <a:cs typeface="Times New Roman" panose="02020603050405020304" pitchFamily="18" charset="0"/>
              </a:rPr>
              <a:t>SRINIVASAN.S HOD/CSE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PROJECT GUIDE:</a:t>
            </a:r>
          </a:p>
          <a:p>
            <a:r>
              <a:rPr lang="en-US" sz="2000" dirty="0">
                <a:latin typeface="Times New Roman" panose="02020603050405020304" pitchFamily="18" charset="0"/>
                <a:cs typeface="Times New Roman" panose="02020603050405020304" pitchFamily="18" charset="0"/>
              </a:rPr>
              <a:t>SATHYA.A AP/CSE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C86-9CB8-D824-8AD1-C4CE32D8DEEA}"/>
              </a:ext>
            </a:extLst>
          </p:cNvPr>
          <p:cNvSpPr>
            <a:spLocks noGrp="1"/>
          </p:cNvSpPr>
          <p:nvPr>
            <p:ph type="title"/>
          </p:nvPr>
        </p:nvSpPr>
        <p:spPr>
          <a:xfrm>
            <a:off x="0" y="633663"/>
            <a:ext cx="10353761" cy="866274"/>
          </a:xfrm>
        </p:spPr>
        <p:txBody>
          <a:bodyPr>
            <a:normAutofit fontScale="90000"/>
          </a:bodyPr>
          <a:lstStyle/>
          <a:p>
            <a:r>
              <a:rPr lang="en-US" sz="3600" b="1" dirty="0">
                <a:effectLst/>
                <a:latin typeface="Times New Roman" panose="02020603050405020304" pitchFamily="18" charset="0"/>
                <a:cs typeface="Times New Roman" panose="02020603050405020304" pitchFamily="18" charset="0"/>
              </a:rPr>
              <a:t>UNIFIED MODELING LANUAGE</a:t>
            </a:r>
            <a:r>
              <a:rPr lang="en-US" sz="3600" b="1" dirty="0">
                <a:effectLst/>
                <a:latin typeface="Times New Roman" panose="02020603050405020304" pitchFamily="18" charset="0"/>
                <a:cs typeface="Times New Roman" panose="02020603050405020304" pitchFamily="18" charset="0"/>
                <a:sym typeface="Wingdings" panose="05000000000000000000" pitchFamily="2" charset="2"/>
              </a:rPr>
              <a:t>(CONTINUE):</a:t>
            </a:r>
            <a:br>
              <a:rPr lang="en-US" sz="3600" dirty="0">
                <a:effectLst/>
                <a:latin typeface="Times New Roman" panose="02020603050405020304" pitchFamily="18" charset="0"/>
                <a:cs typeface="Times New Roman" panose="02020603050405020304" pitchFamily="18" charset="0"/>
              </a:rPr>
            </a:br>
            <a:endParaRPr lang="en-IN" dirty="0">
              <a:effectLst/>
            </a:endParaRPr>
          </a:p>
        </p:txBody>
      </p:sp>
      <p:sp>
        <p:nvSpPr>
          <p:cNvPr id="3" name="Content Placeholder 2">
            <a:extLst>
              <a:ext uri="{FF2B5EF4-FFF2-40B4-BE49-F238E27FC236}">
                <a16:creationId xmlns:a16="http://schemas.microsoft.com/office/drawing/2014/main" id="{EC7ABE0E-F700-6670-1735-B5DB49E985EB}"/>
              </a:ext>
            </a:extLst>
          </p:cNvPr>
          <p:cNvSpPr>
            <a:spLocks noGrp="1"/>
          </p:cNvSpPr>
          <p:nvPr>
            <p:ph idx="1"/>
          </p:nvPr>
        </p:nvSpPr>
        <p:spPr>
          <a:xfrm>
            <a:off x="1356246" y="2214051"/>
            <a:ext cx="10353762" cy="3695136"/>
          </a:xfrm>
        </p:spPr>
        <p:txBody>
          <a:bodyPr>
            <a:normAutofit/>
          </a:bodyPr>
          <a:lstStyle/>
          <a:p>
            <a:pPr algn="just">
              <a:buFont typeface="Wingdings" panose="05000000000000000000" pitchFamily="2" charset="2"/>
              <a:buChar char="Ø"/>
            </a:pPr>
            <a:r>
              <a:rPr lang="en-US" dirty="0">
                <a:effectLst/>
                <a:latin typeface="Times New Roman" panose="02020603050405020304" pitchFamily="18" charset="0"/>
                <a:cs typeface="Times New Roman" panose="02020603050405020304" pitchFamily="18" charset="0"/>
              </a:rPr>
              <a:t>The Unified Modeling Language encompasses a number of models.</a:t>
            </a:r>
            <a:endParaRPr lang="en-IN"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effectLst/>
                <a:latin typeface="Times New Roman" panose="02020603050405020304" pitchFamily="18" charset="0"/>
                <a:cs typeface="Times New Roman" panose="02020603050405020304" pitchFamily="18" charset="0"/>
              </a:rPr>
              <a:t>Use case diagrams</a:t>
            </a:r>
            <a:endParaRPr lang="en-IN"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effectLst/>
                <a:latin typeface="Times New Roman" panose="02020603050405020304" pitchFamily="18" charset="0"/>
                <a:cs typeface="Times New Roman" panose="02020603050405020304" pitchFamily="18" charset="0"/>
              </a:rPr>
              <a:t>Class diagrams</a:t>
            </a:r>
            <a:endParaRPr lang="en-IN"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effectLst/>
                <a:latin typeface="Times New Roman" panose="02020603050405020304" pitchFamily="18" charset="0"/>
                <a:cs typeface="Times New Roman" panose="02020603050405020304" pitchFamily="18" charset="0"/>
              </a:rPr>
              <a:t>Sequence diagrams</a:t>
            </a:r>
            <a:endParaRPr lang="en-IN" dirty="0">
              <a:effectLst/>
              <a:latin typeface="Times New Roman" panose="02020603050405020304" pitchFamily="18" charset="0"/>
              <a:cs typeface="Times New Roman" panose="02020603050405020304" pitchFamily="18" charset="0"/>
            </a:endParaRPr>
          </a:p>
          <a:p>
            <a:endParaRPr lang="en-IN" dirty="0">
              <a:effectLst/>
              <a:latin typeface="Times New Roman" panose="02020603050405020304" pitchFamily="18" charset="0"/>
              <a:cs typeface="Times New Roman" panose="02020603050405020304" pitchFamily="18" charset="0"/>
            </a:endParaRPr>
          </a:p>
          <a:p>
            <a:endParaRPr lang="en-I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311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4865-67BC-F14C-DA07-B16C562D347F}"/>
              </a:ext>
            </a:extLst>
          </p:cNvPr>
          <p:cNvSpPr>
            <a:spLocks noGrp="1"/>
          </p:cNvSpPr>
          <p:nvPr>
            <p:ph type="title"/>
          </p:nvPr>
        </p:nvSpPr>
        <p:spPr>
          <a:xfrm>
            <a:off x="400448" y="403640"/>
            <a:ext cx="10353761" cy="1008066"/>
          </a:xfrm>
        </p:spPr>
        <p:txBody>
          <a:bodyPr>
            <a:normAutofit/>
          </a:bodyPr>
          <a:lstStyle/>
          <a:p>
            <a:pPr algn="l"/>
            <a:r>
              <a:rPr lang="en-US" sz="4200" dirty="0">
                <a:latin typeface="Times New Roman" panose="02020603050405020304" pitchFamily="18" charset="0"/>
                <a:cs typeface="Times New Roman" panose="02020603050405020304" pitchFamily="18" charset="0"/>
              </a:rPr>
              <a:t>USE CASE DIAGRAM:</a:t>
            </a:r>
            <a:endParaRPr lang="en-IN" sz="4200" dirty="0"/>
          </a:p>
        </p:txBody>
      </p:sp>
      <p:sp>
        <p:nvSpPr>
          <p:cNvPr id="3" name="Content Placeholder 2">
            <a:extLst>
              <a:ext uri="{FF2B5EF4-FFF2-40B4-BE49-F238E27FC236}">
                <a16:creationId xmlns:a16="http://schemas.microsoft.com/office/drawing/2014/main" id="{ADF11A50-EA10-21DE-8EA1-79927C886BA3}"/>
              </a:ext>
            </a:extLst>
          </p:cNvPr>
          <p:cNvSpPr>
            <a:spLocks noGrp="1"/>
          </p:cNvSpPr>
          <p:nvPr>
            <p:ph idx="1"/>
          </p:nvPr>
        </p:nvSpPr>
        <p:spPr>
          <a:xfrm>
            <a:off x="1189098" y="2056734"/>
            <a:ext cx="10353762" cy="4160357"/>
          </a:xfrm>
        </p:spPr>
        <p:txBody>
          <a:bodyPr>
            <a:normAutofit/>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Use case diagram consists of use cases and actors and shows the interaction between them. The key points are:</a:t>
            </a:r>
            <a:endParaRPr lang="en-IN"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main purpose is to show the interaction between the use cases and the actor.</a:t>
            </a:r>
            <a:endParaRPr lang="en-IN"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represent the system requirement from user’s perspective.</a:t>
            </a:r>
            <a:endParaRPr lang="en-IN"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use cases are the functions that are to be performed in the module.</a:t>
            </a:r>
            <a:endParaRPr lang="en-IN"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 actor could be the end-user of the system or an external system.</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870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E5CE03-2988-11E3-2C34-D69B031888B2}"/>
              </a:ext>
            </a:extLst>
          </p:cNvPr>
          <p:cNvPicPr>
            <a:picLocks noChangeAspect="1"/>
          </p:cNvPicPr>
          <p:nvPr/>
        </p:nvPicPr>
        <p:blipFill rotWithShape="1">
          <a:blip r:embed="rId2">
            <a:extLst>
              <a:ext uri="{28A0092B-C50C-407E-A947-70E740481C1C}">
                <a14:useLocalDpi xmlns:a14="http://schemas.microsoft.com/office/drawing/2010/main" val="0"/>
              </a:ext>
            </a:extLst>
          </a:blip>
          <a:srcRect l="35231" t="31305" r="15844" b="6792"/>
          <a:stretch/>
        </p:blipFill>
        <p:spPr bwMode="auto">
          <a:xfrm>
            <a:off x="1235242" y="834189"/>
            <a:ext cx="10090484" cy="5534527"/>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5276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7BB2-0FE1-3800-76D3-5A9D613603E4}"/>
              </a:ext>
            </a:extLst>
          </p:cNvPr>
          <p:cNvSpPr>
            <a:spLocks noGrp="1"/>
          </p:cNvSpPr>
          <p:nvPr>
            <p:ph type="title"/>
          </p:nvPr>
        </p:nvSpPr>
        <p:spPr>
          <a:xfrm>
            <a:off x="480658" y="561474"/>
            <a:ext cx="10353761" cy="946484"/>
          </a:xfrm>
        </p:spPr>
        <p:txBody>
          <a:bodyPr>
            <a:normAutofit/>
          </a:bodyPr>
          <a:lstStyle/>
          <a:p>
            <a:pPr algn="l"/>
            <a:r>
              <a:rPr lang="en-US" sz="4200" dirty="0">
                <a:latin typeface="Times New Roman" panose="02020603050405020304" pitchFamily="18" charset="0"/>
                <a:cs typeface="Times New Roman" panose="02020603050405020304" pitchFamily="18" charset="0"/>
              </a:rPr>
              <a:t>SEQUENCE DIAGRAM:</a:t>
            </a:r>
            <a:endParaRPr lang="en-IN" sz="4200" dirty="0"/>
          </a:p>
        </p:txBody>
      </p:sp>
      <p:sp>
        <p:nvSpPr>
          <p:cNvPr id="3" name="Content Placeholder 2">
            <a:extLst>
              <a:ext uri="{FF2B5EF4-FFF2-40B4-BE49-F238E27FC236}">
                <a16:creationId xmlns:a16="http://schemas.microsoft.com/office/drawing/2014/main" id="{017871A0-FFFD-7ADA-EE90-9ECF7D29CD57}"/>
              </a:ext>
            </a:extLst>
          </p:cNvPr>
          <p:cNvSpPr>
            <a:spLocks noGrp="1"/>
          </p:cNvSpPr>
          <p:nvPr>
            <p:ph idx="1"/>
          </p:nvPr>
        </p:nvSpPr>
        <p:spPr>
          <a:xfrm>
            <a:off x="1155093" y="2324793"/>
            <a:ext cx="10353762" cy="1962071"/>
          </a:xfrm>
        </p:spPr>
        <p:txBody>
          <a:bodyPr>
            <a:normAutofit/>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The purpose of sequence diagram is to show the flow of functionality through a use case.</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In other words, we call it a mapping process in terms of data transfers from the actor through the corresponding objects.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88167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298C2F-4F46-274C-D55F-383816A0C272}"/>
              </a:ext>
            </a:extLst>
          </p:cNvPr>
          <p:cNvPicPr>
            <a:picLocks noChangeAspect="1"/>
          </p:cNvPicPr>
          <p:nvPr/>
        </p:nvPicPr>
        <p:blipFill rotWithShape="1">
          <a:blip r:embed="rId2">
            <a:extLst>
              <a:ext uri="{28A0092B-C50C-407E-A947-70E740481C1C}">
                <a14:useLocalDpi xmlns:a14="http://schemas.microsoft.com/office/drawing/2010/main" val="0"/>
              </a:ext>
            </a:extLst>
          </a:blip>
          <a:srcRect l="24330" t="21981" r="27277" b="21765"/>
          <a:stretch/>
        </p:blipFill>
        <p:spPr bwMode="auto">
          <a:xfrm>
            <a:off x="1106905" y="986790"/>
            <a:ext cx="9737558" cy="488442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3000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3614-E732-3CB3-B6FB-BA48F5D35B20}"/>
              </a:ext>
            </a:extLst>
          </p:cNvPr>
          <p:cNvSpPr>
            <a:spLocks noGrp="1"/>
          </p:cNvSpPr>
          <p:nvPr>
            <p:ph type="title"/>
          </p:nvPr>
        </p:nvSpPr>
        <p:spPr>
          <a:xfrm>
            <a:off x="512742" y="593558"/>
            <a:ext cx="10353761" cy="946484"/>
          </a:xfrm>
        </p:spPr>
        <p:txBody>
          <a:bodyPr>
            <a:normAutofit/>
          </a:bodyPr>
          <a:lstStyle/>
          <a:p>
            <a:pPr algn="l"/>
            <a:r>
              <a:rPr lang="en-US" sz="4200" dirty="0">
                <a:effectLst/>
                <a:latin typeface="Times New Roman" panose="02020603050405020304" pitchFamily="18" charset="0"/>
                <a:cs typeface="Times New Roman" panose="02020603050405020304" pitchFamily="18" charset="0"/>
              </a:rPr>
              <a:t>CLASS DIAGRAM:</a:t>
            </a:r>
            <a:endParaRPr lang="en-IN" sz="4200" dirty="0">
              <a:effectLst/>
            </a:endParaRPr>
          </a:p>
        </p:txBody>
      </p:sp>
      <p:sp>
        <p:nvSpPr>
          <p:cNvPr id="3" name="Content Placeholder 2">
            <a:extLst>
              <a:ext uri="{FF2B5EF4-FFF2-40B4-BE49-F238E27FC236}">
                <a16:creationId xmlns:a16="http://schemas.microsoft.com/office/drawing/2014/main" id="{DE23E24B-96AB-0C49-8C85-7D7CAC27F4F3}"/>
              </a:ext>
            </a:extLst>
          </p:cNvPr>
          <p:cNvSpPr>
            <a:spLocks noGrp="1"/>
          </p:cNvSpPr>
          <p:nvPr>
            <p:ph idx="1"/>
          </p:nvPr>
        </p:nvSpPr>
        <p:spPr>
          <a:xfrm>
            <a:off x="1051447" y="2440193"/>
            <a:ext cx="10353762" cy="2171136"/>
          </a:xfrm>
        </p:spPr>
        <p:txBody>
          <a:bodyPr>
            <a:normAutofit/>
          </a:bodyPr>
          <a:lstStyle/>
          <a:p>
            <a:pPr algn="just">
              <a:buFont typeface="Wingdings" panose="05000000000000000000" pitchFamily="2" charset="2"/>
              <a:buChar char="Ø"/>
            </a:pPr>
            <a:r>
              <a:rPr lang="en-US" dirty="0">
                <a:effectLst/>
                <a:latin typeface="Times New Roman" panose="02020603050405020304" pitchFamily="18" charset="0"/>
                <a:cs typeface="Times New Roman" panose="02020603050405020304" pitchFamily="18" charset="0"/>
              </a:rPr>
              <a:t>A class diagram is an illustration of the relationships and source code dependencies among classes in the Unified Modeling Language (UML).</a:t>
            </a:r>
          </a:p>
          <a:p>
            <a:pPr algn="just">
              <a:buFont typeface="Wingdings" panose="05000000000000000000" pitchFamily="2" charset="2"/>
              <a:buChar char="Ø"/>
            </a:pPr>
            <a:r>
              <a:rPr lang="en-US" dirty="0">
                <a:effectLst/>
                <a:latin typeface="Times New Roman" panose="02020603050405020304" pitchFamily="18" charset="0"/>
                <a:cs typeface="Times New Roman" panose="02020603050405020304" pitchFamily="18" charset="0"/>
              </a:rPr>
              <a:t> In this context, a class defines the methods and variables in an object, which is a specific entity in a program or the unit of code representing that entity.</a:t>
            </a:r>
            <a:endParaRPr lang="en-IN" dirty="0">
              <a:effectLst/>
              <a:latin typeface="Times New Roman" panose="02020603050405020304" pitchFamily="18" charset="0"/>
              <a:cs typeface="Times New Roman" panose="02020603050405020304" pitchFamily="18" charset="0"/>
            </a:endParaRPr>
          </a:p>
          <a:p>
            <a:endParaRPr lang="en-IN" dirty="0">
              <a:effectLst/>
            </a:endParaRPr>
          </a:p>
        </p:txBody>
      </p:sp>
    </p:spTree>
    <p:extLst>
      <p:ext uri="{BB962C8B-B14F-4D97-AF65-F5344CB8AC3E}">
        <p14:creationId xmlns:p14="http://schemas.microsoft.com/office/powerpoint/2010/main" val="2919462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41776-E72D-D6F1-8DCF-E6693AF9DA56}"/>
              </a:ext>
            </a:extLst>
          </p:cNvPr>
          <p:cNvPicPr>
            <a:picLocks noChangeAspect="1"/>
          </p:cNvPicPr>
          <p:nvPr/>
        </p:nvPicPr>
        <p:blipFill rotWithShape="1">
          <a:blip r:embed="rId2">
            <a:extLst>
              <a:ext uri="{28A0092B-C50C-407E-A947-70E740481C1C}">
                <a14:useLocalDpi xmlns:a14="http://schemas.microsoft.com/office/drawing/2010/main" val="0"/>
              </a:ext>
            </a:extLst>
          </a:blip>
          <a:srcRect l="35896" t="31672" r="17173" b="8056"/>
          <a:stretch/>
        </p:blipFill>
        <p:spPr bwMode="auto">
          <a:xfrm>
            <a:off x="1090862" y="984885"/>
            <a:ext cx="9865895" cy="488823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5531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EEBD-0B64-E1A9-6B2A-5A364402F4F1}"/>
              </a:ext>
            </a:extLst>
          </p:cNvPr>
          <p:cNvSpPr>
            <a:spLocks noGrp="1"/>
          </p:cNvSpPr>
          <p:nvPr>
            <p:ph type="title"/>
          </p:nvPr>
        </p:nvSpPr>
        <p:spPr>
          <a:xfrm>
            <a:off x="689206" y="513348"/>
            <a:ext cx="10353761" cy="1138989"/>
          </a:xfrm>
        </p:spPr>
        <p:txBody>
          <a:bodyPr>
            <a:normAutofit/>
          </a:bodyPr>
          <a:lstStyle/>
          <a:p>
            <a:pPr algn="l"/>
            <a:r>
              <a:rPr lang="en-US" sz="4200" dirty="0">
                <a:latin typeface="Times New Roman" panose="02020603050405020304" pitchFamily="18" charset="0"/>
                <a:cs typeface="Times New Roman" panose="02020603050405020304" pitchFamily="18" charset="0"/>
              </a:rPr>
              <a:t>Dataflow diagram:</a:t>
            </a:r>
            <a:endParaRPr lang="en-IN" sz="4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950302E-3B8D-A4D8-7A3C-1693F9A9DF1E}"/>
              </a:ext>
            </a:extLst>
          </p:cNvPr>
          <p:cNvPicPr>
            <a:picLocks noChangeAspect="1"/>
          </p:cNvPicPr>
          <p:nvPr/>
        </p:nvPicPr>
        <p:blipFill>
          <a:blip r:embed="rId2" cstate="print"/>
          <a:stretch>
            <a:fillRect/>
          </a:stretch>
        </p:blipFill>
        <p:spPr>
          <a:xfrm>
            <a:off x="1207812" y="2625213"/>
            <a:ext cx="9776376" cy="3320716"/>
          </a:xfrm>
          <a:prstGeom prst="rect">
            <a:avLst/>
          </a:prstGeom>
        </p:spPr>
      </p:pic>
      <p:sp>
        <p:nvSpPr>
          <p:cNvPr id="4" name="TextBox 3">
            <a:extLst>
              <a:ext uri="{FF2B5EF4-FFF2-40B4-BE49-F238E27FC236}">
                <a16:creationId xmlns:a16="http://schemas.microsoft.com/office/drawing/2014/main" id="{7FBAFE73-7296-6AB3-E7B6-8BC3F1364052}"/>
              </a:ext>
            </a:extLst>
          </p:cNvPr>
          <p:cNvSpPr txBox="1"/>
          <p:nvPr/>
        </p:nvSpPr>
        <p:spPr>
          <a:xfrm>
            <a:off x="914400" y="1652337"/>
            <a:ext cx="5470358"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LEVEL 1:</a:t>
            </a:r>
          </a:p>
          <a:p>
            <a:r>
              <a:rPr lang="en-US" sz="2000" b="1" dirty="0">
                <a:latin typeface="Times New Roman" panose="02020603050405020304" pitchFamily="18" charset="0"/>
                <a:cs typeface="Times New Roman" panose="02020603050405020304" pitchFamily="18" charset="0"/>
              </a:rPr>
              <a:t>LOGIN</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3382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DF38-1034-ADD8-A1B0-B44EFD2128CD}"/>
              </a:ext>
            </a:extLst>
          </p:cNvPr>
          <p:cNvSpPr>
            <a:spLocks noGrp="1"/>
          </p:cNvSpPr>
          <p:nvPr>
            <p:ph type="title"/>
          </p:nvPr>
        </p:nvSpPr>
        <p:spPr>
          <a:xfrm>
            <a:off x="352322" y="272716"/>
            <a:ext cx="10353761" cy="1326321"/>
          </a:xfrm>
        </p:spPr>
        <p:txBody>
          <a:bodyPr>
            <a:normAutofit/>
          </a:bodyPr>
          <a:lstStyle/>
          <a:p>
            <a:pPr algn="l"/>
            <a:r>
              <a:rPr lang="en-US" sz="4200" dirty="0">
                <a:latin typeface="Times New Roman" panose="02020603050405020304" pitchFamily="18" charset="0"/>
                <a:cs typeface="Times New Roman" panose="02020603050405020304" pitchFamily="18" charset="0"/>
              </a:rPr>
              <a:t>Dataflow diagram(CONTINUE):</a:t>
            </a:r>
            <a:endParaRPr lang="en-IN" sz="4200" dirty="0"/>
          </a:p>
        </p:txBody>
      </p:sp>
      <p:sp>
        <p:nvSpPr>
          <p:cNvPr id="3" name="Content Placeholder 2">
            <a:extLst>
              <a:ext uri="{FF2B5EF4-FFF2-40B4-BE49-F238E27FC236}">
                <a16:creationId xmlns:a16="http://schemas.microsoft.com/office/drawing/2014/main" id="{24DD14C0-57E8-1603-AB30-9585778389E0}"/>
              </a:ext>
            </a:extLst>
          </p:cNvPr>
          <p:cNvSpPr>
            <a:spLocks noGrp="1"/>
          </p:cNvSpPr>
          <p:nvPr>
            <p:ph idx="1"/>
          </p:nvPr>
        </p:nvSpPr>
        <p:spPr>
          <a:xfrm>
            <a:off x="919119" y="1599037"/>
            <a:ext cx="10353762" cy="908189"/>
          </a:xfrm>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LEVEL 2</a:t>
            </a:r>
          </a:p>
          <a:p>
            <a:pPr marL="0" indent="0">
              <a:buNone/>
            </a:pPr>
            <a:r>
              <a:rPr lang="en-US" b="1" dirty="0">
                <a:latin typeface="Times New Roman" panose="02020603050405020304" pitchFamily="18" charset="0"/>
                <a:cs typeface="Times New Roman" panose="02020603050405020304" pitchFamily="18" charset="0"/>
              </a:rPr>
              <a:t>USER</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C6853D2-E922-265D-EB63-54FC5837D52C}"/>
              </a:ext>
            </a:extLst>
          </p:cNvPr>
          <p:cNvPicPr>
            <a:picLocks noChangeAspect="1"/>
          </p:cNvPicPr>
          <p:nvPr/>
        </p:nvPicPr>
        <p:blipFill>
          <a:blip r:embed="rId2" cstate="print"/>
          <a:stretch>
            <a:fillRect/>
          </a:stretch>
        </p:blipFill>
        <p:spPr>
          <a:xfrm>
            <a:off x="1243263" y="2995216"/>
            <a:ext cx="9705474" cy="3048000"/>
          </a:xfrm>
          <a:prstGeom prst="rect">
            <a:avLst/>
          </a:prstGeom>
        </p:spPr>
      </p:pic>
    </p:spTree>
    <p:extLst>
      <p:ext uri="{BB962C8B-B14F-4D97-AF65-F5344CB8AC3E}">
        <p14:creationId xmlns:p14="http://schemas.microsoft.com/office/powerpoint/2010/main" val="1552265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AF7F9-F003-D26A-8561-F776AFA3A842}"/>
              </a:ext>
            </a:extLst>
          </p:cNvPr>
          <p:cNvSpPr>
            <a:spLocks noGrp="1"/>
          </p:cNvSpPr>
          <p:nvPr>
            <p:ph type="title"/>
          </p:nvPr>
        </p:nvSpPr>
        <p:spPr>
          <a:xfrm>
            <a:off x="608995" y="403639"/>
            <a:ext cx="10353761" cy="1326321"/>
          </a:xfrm>
        </p:spPr>
        <p:txBody>
          <a:bodyPr>
            <a:normAutofit/>
          </a:bodyPr>
          <a:lstStyle/>
          <a:p>
            <a:pPr algn="l"/>
            <a:r>
              <a:rPr lang="en-US" sz="4200" dirty="0">
                <a:effectLst/>
                <a:latin typeface="Times New Roman" panose="02020603050405020304" pitchFamily="18" charset="0"/>
                <a:cs typeface="Times New Roman" panose="02020603050405020304" pitchFamily="18" charset="0"/>
              </a:rPr>
              <a:t>MODULES:</a:t>
            </a:r>
            <a:endParaRPr lang="en-IN" sz="4200" dirty="0">
              <a:effectLst/>
            </a:endParaRPr>
          </a:p>
        </p:txBody>
      </p:sp>
      <p:sp>
        <p:nvSpPr>
          <p:cNvPr id="3" name="Content Placeholder 2">
            <a:extLst>
              <a:ext uri="{FF2B5EF4-FFF2-40B4-BE49-F238E27FC236}">
                <a16:creationId xmlns:a16="http://schemas.microsoft.com/office/drawing/2014/main" id="{BF984EE4-47E9-F015-8D59-C3FE3D3ADC7A}"/>
              </a:ext>
            </a:extLst>
          </p:cNvPr>
          <p:cNvSpPr>
            <a:spLocks noGrp="1"/>
          </p:cNvSpPr>
          <p:nvPr>
            <p:ph idx="1"/>
          </p:nvPr>
        </p:nvSpPr>
        <p:spPr>
          <a:xfrm>
            <a:off x="1635689" y="1729959"/>
            <a:ext cx="10353762" cy="4021911"/>
          </a:xfrm>
        </p:spPr>
        <p:txBody>
          <a:bodyPr>
            <a:noAutofit/>
          </a:bodyPr>
          <a:lstStyle/>
          <a:p>
            <a:pPr algn="just">
              <a:spcAft>
                <a:spcPts val="800"/>
              </a:spcAft>
              <a:buFont typeface="Wingdings" panose="05000000000000000000" pitchFamily="2" charset="2"/>
              <a:buChar char="ü"/>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USER MODULE</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buFont typeface="Wingdings" panose="05000000000000000000" pitchFamily="2" charset="2"/>
              <a:buChar char="ü"/>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ADMIN MODULE</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buFont typeface="Wingdings" panose="05000000000000000000" pitchFamily="2" charset="2"/>
              <a:buChar char="ü"/>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BLOCKCHAIN CREATION</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buFont typeface="Wingdings" panose="05000000000000000000" pitchFamily="2" charset="2"/>
              <a:buChar char="ü"/>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VERIFICATION</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9871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AC67-03EB-EF5C-1A26-D2658DE723EE}"/>
              </a:ext>
            </a:extLst>
          </p:cNvPr>
          <p:cNvSpPr>
            <a:spLocks noGrp="1"/>
          </p:cNvSpPr>
          <p:nvPr>
            <p:ph type="ctrTitle"/>
          </p:nvPr>
        </p:nvSpPr>
        <p:spPr>
          <a:xfrm>
            <a:off x="-737936" y="136487"/>
            <a:ext cx="5346306" cy="981739"/>
          </a:xfrm>
        </p:spPr>
        <p:txBody>
          <a:bodyPr>
            <a:normAutofit/>
          </a:bodyPr>
          <a:lstStyle/>
          <a:p>
            <a:r>
              <a:rPr lang="en-US" sz="4200" dirty="0">
                <a:effectLst/>
                <a:latin typeface="Times New Roman" panose="02020603050405020304" pitchFamily="18" charset="0"/>
                <a:cs typeface="Times New Roman" panose="02020603050405020304" pitchFamily="18" charset="0"/>
              </a:rPr>
              <a:t>abstract</a:t>
            </a:r>
          </a:p>
        </p:txBody>
      </p:sp>
      <p:sp>
        <p:nvSpPr>
          <p:cNvPr id="3" name="Subtitle 2">
            <a:extLst>
              <a:ext uri="{FF2B5EF4-FFF2-40B4-BE49-F238E27FC236}">
                <a16:creationId xmlns:a16="http://schemas.microsoft.com/office/drawing/2014/main" id="{13E051EE-2DA2-DCF0-51A9-6E90C7E015B7}"/>
              </a:ext>
            </a:extLst>
          </p:cNvPr>
          <p:cNvSpPr>
            <a:spLocks noGrp="1"/>
          </p:cNvSpPr>
          <p:nvPr>
            <p:ph type="subTitle" idx="1"/>
          </p:nvPr>
        </p:nvSpPr>
        <p:spPr>
          <a:xfrm>
            <a:off x="395732" y="1628016"/>
            <a:ext cx="11560293" cy="5739774"/>
          </a:xfrm>
        </p:spPr>
        <p:txBody>
          <a:bodyPr>
            <a:noAutofit/>
          </a:bodyPr>
          <a:lstStyle/>
          <a:p>
            <a:pPr marL="342900" indent="-342900" algn="just">
              <a:lnSpc>
                <a:spcPct val="100000"/>
              </a:lnSpc>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recent years, Counterfeit products play an important role in product manufacturing industries.</a:t>
            </a:r>
          </a:p>
          <a:p>
            <a:pPr marL="342900" indent="-342900" algn="just">
              <a:lnSpc>
                <a:spcPct val="100000"/>
              </a:lnSpc>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This affects the companies name, sales, and profit of the companies. Blockchain technology is used to identification of real products and detects fake products.</a:t>
            </a:r>
          </a:p>
          <a:p>
            <a:pPr marL="342900" indent="-342900" algn="just">
              <a:lnSpc>
                <a:spcPct val="100000"/>
              </a:lnSpc>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Blockchain technology is the distributed, decentralized, and digital ledger that stores transactional information in the form of blocks in many databases which is connected with the chains. Blockchain technology is secure technology therefore any block cannot be changed or hacked. </a:t>
            </a:r>
          </a:p>
          <a:p>
            <a:pPr marL="342900" indent="-342900" algn="just">
              <a:lnSpc>
                <a:spcPct val="100000"/>
              </a:lnSpc>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By using Blockchain technology, customers or users do not need to rely on third-party users for confirmation of product safety. </a:t>
            </a:r>
          </a:p>
          <a:p>
            <a:pPr marL="342900" indent="-342900" algn="just">
              <a:lnSpc>
                <a:spcPct val="100000"/>
              </a:lnSpc>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this project, with emerging trends in mobile and wireless technology, Quick Response (QR) codes provide a robust technique to fight the practice of counterfeiting the products. counterfeit products are detected using a QR code scanner, where a QR code of the product is linked to a Blockchain. </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p>
        </p:txBody>
      </p:sp>
    </p:spTree>
    <p:extLst>
      <p:ext uri="{BB962C8B-B14F-4D97-AF65-F5344CB8AC3E}">
        <p14:creationId xmlns:p14="http://schemas.microsoft.com/office/powerpoint/2010/main" val="1534361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765D5-3E3E-80A8-20BF-A092B594F5E3}"/>
              </a:ext>
            </a:extLst>
          </p:cNvPr>
          <p:cNvSpPr>
            <a:spLocks noGrp="1"/>
          </p:cNvSpPr>
          <p:nvPr>
            <p:ph type="title"/>
          </p:nvPr>
        </p:nvSpPr>
        <p:spPr>
          <a:xfrm>
            <a:off x="576911" y="403639"/>
            <a:ext cx="10353761" cy="1326321"/>
          </a:xfrm>
        </p:spPr>
        <p:txBody>
          <a:bodyPr>
            <a:normAutofit/>
          </a:bodyPr>
          <a:lstStyle/>
          <a:p>
            <a:pPr algn="l"/>
            <a:r>
              <a:rPr lang="en-IN" sz="4200" b="1" dirty="0">
                <a:effectLst/>
                <a:latin typeface="Times New Roman" panose="02020603050405020304" pitchFamily="18" charset="0"/>
                <a:ea typeface="Calibri" panose="020F0502020204030204" pitchFamily="34" charset="0"/>
              </a:rPr>
              <a:t>USER MODULES:</a:t>
            </a:r>
            <a:endParaRPr lang="en-IN" sz="4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5F1AED-21B4-EB2B-D609-A298B41830C0}"/>
              </a:ext>
            </a:extLst>
          </p:cNvPr>
          <p:cNvSpPr>
            <a:spLocks noGrp="1"/>
          </p:cNvSpPr>
          <p:nvPr>
            <p:ph idx="1"/>
          </p:nvPr>
        </p:nvSpPr>
        <p:spPr>
          <a:xfrm>
            <a:off x="919119" y="1895021"/>
            <a:ext cx="10353762" cy="3695136"/>
          </a:xfrm>
        </p:spPr>
        <p:txBody>
          <a:bodyPr>
            <a:noAutofit/>
          </a:bodyPr>
          <a:lstStyle/>
          <a:p>
            <a:pPr algn="just">
              <a:lnSpc>
                <a:spcPct val="150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LOGIN: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In this section, user can login with our name and password to entering page of product details.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ADD PRODUCT: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In this section, user can be providing the product details and submit.</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QRCODE: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 submitted product details is convert a qrcode using block chain technology and it store the database of SQLite .And user verify the product is fake or not using qrcode scanner. If it is not fake it shows the verified successful and show the product details.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35554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56B6-3C69-FB05-7245-238C93E5C6F8}"/>
              </a:ext>
            </a:extLst>
          </p:cNvPr>
          <p:cNvSpPr>
            <a:spLocks noGrp="1"/>
          </p:cNvSpPr>
          <p:nvPr>
            <p:ph type="title"/>
          </p:nvPr>
        </p:nvSpPr>
        <p:spPr/>
        <p:txBody>
          <a:bodyPr>
            <a:normAutofit/>
          </a:bodyPr>
          <a:lstStyle/>
          <a:p>
            <a:pPr algn="l"/>
            <a:r>
              <a:rPr lang="en-IN" sz="4200" b="1" dirty="0">
                <a:effectLst/>
                <a:latin typeface="Times New Roman" panose="02020603050405020304" pitchFamily="18" charset="0"/>
                <a:ea typeface="Calibri" panose="020F0502020204030204" pitchFamily="34" charset="0"/>
              </a:rPr>
              <a:t>ADMIN MODULES:</a:t>
            </a:r>
            <a:endParaRPr lang="en-IN" sz="4200" dirty="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E5F693-26DA-AF1F-BC64-BEDEE2B37402}"/>
              </a:ext>
            </a:extLst>
          </p:cNvPr>
          <p:cNvSpPr>
            <a:spLocks noGrp="1"/>
          </p:cNvSpPr>
          <p:nvPr>
            <p:ph idx="1"/>
          </p:nvPr>
        </p:nvSpPr>
        <p:spPr>
          <a:xfrm>
            <a:off x="1012117" y="1935921"/>
            <a:ext cx="10353762" cy="3572492"/>
          </a:xfrm>
        </p:spPr>
        <p:txBody>
          <a:bodyPr>
            <a:noAutofit/>
          </a:bodyPr>
          <a:lstStyle/>
          <a:p>
            <a:pPr algn="just">
              <a:lnSpc>
                <a:spcPct val="150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LOGIN: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In this section, Admin can login with our name and password to entering page of product details.</a:t>
            </a:r>
          </a:p>
          <a:p>
            <a:pPr algn="just">
              <a:lnSpc>
                <a:spcPct val="150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ADD PRODUCT: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In this section, Admin can be providing the product details and submit.</a:t>
            </a:r>
          </a:p>
          <a:p>
            <a:pPr algn="just">
              <a:lnSpc>
                <a:spcPct val="150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QRCODE: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 submitted product details is convert a qrcode using block chain technology and it store the database of SQLite. And Admin verify the product is fake or not using qrcode scanner. If it is not fake it shows the verified successful and show the product details.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9674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4D97-4B65-BBCA-7DE6-ED64EEE165E4}"/>
              </a:ext>
            </a:extLst>
          </p:cNvPr>
          <p:cNvSpPr>
            <a:spLocks noGrp="1"/>
          </p:cNvSpPr>
          <p:nvPr>
            <p:ph type="title"/>
          </p:nvPr>
        </p:nvSpPr>
        <p:spPr>
          <a:xfrm>
            <a:off x="544827" y="184484"/>
            <a:ext cx="10353761" cy="1326321"/>
          </a:xfrm>
        </p:spPr>
        <p:txBody>
          <a:bodyPr>
            <a:normAutofit/>
          </a:bodyPr>
          <a:lstStyle/>
          <a:p>
            <a:pPr algn="l"/>
            <a:r>
              <a:rPr lang="en-IN" sz="4200" b="1" dirty="0">
                <a:effectLst/>
                <a:latin typeface="Times New Roman" panose="02020603050405020304" pitchFamily="18" charset="0"/>
                <a:ea typeface="Calibri" panose="020F0502020204030204" pitchFamily="34" charset="0"/>
              </a:rPr>
              <a:t>BLOCKCHAIN CREATION:</a:t>
            </a:r>
            <a:endParaRPr lang="en-IN" sz="4200" dirty="0"/>
          </a:p>
        </p:txBody>
      </p:sp>
      <p:sp>
        <p:nvSpPr>
          <p:cNvPr id="3" name="Content Placeholder 2">
            <a:extLst>
              <a:ext uri="{FF2B5EF4-FFF2-40B4-BE49-F238E27FC236}">
                <a16:creationId xmlns:a16="http://schemas.microsoft.com/office/drawing/2014/main" id="{D36685E9-7130-3F66-FAEF-1FE9608C2989}"/>
              </a:ext>
            </a:extLst>
          </p:cNvPr>
          <p:cNvSpPr>
            <a:spLocks noGrp="1"/>
          </p:cNvSpPr>
          <p:nvPr>
            <p:ph idx="1"/>
          </p:nvPr>
        </p:nvSpPr>
        <p:spPr>
          <a:xfrm>
            <a:off x="919119" y="1510805"/>
            <a:ext cx="10353762" cy="4297223"/>
          </a:xfrm>
        </p:spPr>
        <p:txBody>
          <a:bodyPr>
            <a:noAutofit/>
          </a:bodyPr>
          <a:lstStyle/>
          <a:p>
            <a:pPr algn="just">
              <a:lnSpc>
                <a:spcPct val="100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 block is a container data structure. The average size of a block seems to be 1MB (source). </a:t>
            </a:r>
          </a:p>
          <a:p>
            <a:pPr algn="just">
              <a:lnSpc>
                <a:spcPct val="100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Here every QR Codes number will be created as a block. </a:t>
            </a:r>
          </a:p>
          <a:p>
            <a:pPr algn="just">
              <a:lnSpc>
                <a:spcPct val="100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For every block an hash code will generate for security.</a:t>
            </a:r>
          </a:p>
          <a:p>
            <a:pPr algn="just">
              <a:lnSpc>
                <a:spcPct val="100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In this module, based on QR Code numbers Block code will generate. </a:t>
            </a:r>
          </a:p>
          <a:p>
            <a:pPr algn="just">
              <a:lnSpc>
                <a:spcPct val="100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While creating Blockchain code user can increase the count based on their needs. </a:t>
            </a:r>
          </a:p>
          <a:p>
            <a:pPr algn="just">
              <a:lnSpc>
                <a:spcPct val="100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 major advantage of this module user can share the Block chain code to another person in case of necessity. </a:t>
            </a:r>
          </a:p>
          <a:p>
            <a:pPr algn="just">
              <a:lnSpc>
                <a:spcPct val="100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When user scan the QR Code an OTP will be send to the registered mobile for verification.</a:t>
            </a:r>
          </a:p>
          <a:p>
            <a:pPr>
              <a:lnSpc>
                <a:spcPct val="10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7769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6EFE-ACC5-E9BA-7E8A-56F37844DAC4}"/>
              </a:ext>
            </a:extLst>
          </p:cNvPr>
          <p:cNvSpPr>
            <a:spLocks noGrp="1"/>
          </p:cNvSpPr>
          <p:nvPr>
            <p:ph type="title"/>
          </p:nvPr>
        </p:nvSpPr>
        <p:spPr/>
        <p:txBody>
          <a:bodyPr>
            <a:normAutofit/>
          </a:bodyPr>
          <a:lstStyle/>
          <a:p>
            <a:pPr algn="l"/>
            <a:r>
              <a:rPr lang="en-IN" sz="4200" b="1" kern="100" dirty="0">
                <a:effectLst/>
                <a:latin typeface="Times New Roman" panose="02020603050405020304" pitchFamily="18" charset="0"/>
                <a:ea typeface="Calibri" panose="020F0502020204030204" pitchFamily="34" charset="0"/>
                <a:cs typeface="Times New Roman" panose="02020603050405020304" pitchFamily="18" charset="0"/>
              </a:rPr>
              <a:t>VERIFICATION MODULE:</a:t>
            </a:r>
            <a:br>
              <a:rPr lang="en-IN" sz="4200"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4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90429F7-CCDB-EE4A-DB7D-FD3F6728A0EF}"/>
              </a:ext>
            </a:extLst>
          </p:cNvPr>
          <p:cNvSpPr>
            <a:spLocks noGrp="1"/>
          </p:cNvSpPr>
          <p:nvPr>
            <p:ph idx="1"/>
          </p:nvPr>
        </p:nvSpPr>
        <p:spPr>
          <a:xfrm>
            <a:off x="919119" y="2259331"/>
            <a:ext cx="10353762" cy="2662749"/>
          </a:xfrm>
        </p:spPr>
        <p:txBody>
          <a:bodyPr>
            <a:normAutofit/>
          </a:bodyPr>
          <a:lstStyle/>
          <a:p>
            <a:pPr algn="just">
              <a:lnSpc>
                <a:spcPct val="150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In this module user will upload the QR Codes like Products and so on. </a:t>
            </a:r>
          </a:p>
          <a:p>
            <a:pPr algn="just">
              <a:lnSpc>
                <a:spcPct val="150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Before upload, those QR Codes will verified by the corresponding sector ,if we upload product QR Code, the QR Code number will check with </a:t>
            </a:r>
            <a:r>
              <a:rPr lang="en-IN" kern="100">
                <a:effectLst/>
                <a:latin typeface="Times New Roman" panose="02020603050405020304" pitchFamily="18" charset="0"/>
                <a:ea typeface="Calibri" panose="020F0502020204030204" pitchFamily="34" charset="0"/>
                <a:cs typeface="Times New Roman" panose="02020603050405020304" pitchFamily="18" charset="0"/>
              </a:rPr>
              <a:t>corresponds product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database server if that QR Code is verified after that it will stored on server otherwise it will discard.</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8266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518E-CE17-04C4-6C0D-5B4CAE4F324E}"/>
              </a:ext>
            </a:extLst>
          </p:cNvPr>
          <p:cNvSpPr>
            <a:spLocks noGrp="1"/>
          </p:cNvSpPr>
          <p:nvPr>
            <p:ph type="title"/>
          </p:nvPr>
        </p:nvSpPr>
        <p:spPr>
          <a:xfrm>
            <a:off x="657726" y="201562"/>
            <a:ext cx="10353761" cy="1056968"/>
          </a:xfrm>
        </p:spPr>
        <p:txBody>
          <a:bodyPr>
            <a:normAutofit fontScale="90000"/>
          </a:bodyPr>
          <a:lstStyle/>
          <a:p>
            <a:pPr algn="l"/>
            <a:r>
              <a:rPr lang="en-US" sz="2400" dirty="0">
                <a:latin typeface="Times New Roman" panose="02020603050405020304" pitchFamily="18" charset="0"/>
                <a:cs typeface="Times New Roman" panose="02020603050405020304" pitchFamily="18" charset="0"/>
              </a:rPr>
              <a:t>ADMIN MODULE1:</a:t>
            </a:r>
            <a:br>
              <a:rPr lang="en-US" sz="2400" dirty="0">
                <a:latin typeface="Times New Roman" panose="02020603050405020304" pitchFamily="18" charset="0"/>
                <a:cs typeface="Times New Roman" panose="02020603050405020304" pitchFamily="18" charset="0"/>
              </a:rPr>
            </a:br>
            <a:r>
              <a:rPr lang="en-US" sz="2400" cap="none" dirty="0">
                <a:effectLst/>
                <a:latin typeface="Times New Roman" panose="02020603050405020304" pitchFamily="18" charset="0"/>
                <a:cs typeface="Times New Roman" panose="02020603050405020304" pitchFamily="18" charset="0"/>
              </a:rPr>
              <a:t>Login Page:</a:t>
            </a:r>
            <a:br>
              <a:rPr lang="en-US" sz="2400" cap="none" dirty="0">
                <a:effectLst/>
                <a:latin typeface="Times New Roman" panose="02020603050405020304" pitchFamily="18" charset="0"/>
                <a:cs typeface="Times New Roman" panose="02020603050405020304" pitchFamily="18" charset="0"/>
              </a:rPr>
            </a:br>
            <a:r>
              <a:rPr lang="en-US" sz="2400" cap="none" dirty="0">
                <a:effectLst/>
                <a:latin typeface="Times New Roman" panose="02020603050405020304" pitchFamily="18" charset="0"/>
                <a:cs typeface="Times New Roman" panose="02020603050405020304" pitchFamily="18" charset="0"/>
              </a:rPr>
              <a:t>	</a:t>
            </a:r>
            <a:r>
              <a:rPr lang="en-US" sz="2000" b="0" cap="none" dirty="0">
                <a:effectLst/>
                <a:latin typeface="Times New Roman" panose="02020603050405020304" pitchFamily="18" charset="0"/>
                <a:cs typeface="Times New Roman" panose="02020603050405020304" pitchFamily="18" charset="0"/>
              </a:rPr>
              <a:t>In this section, Admin can register and Login to the page.</a:t>
            </a:r>
            <a:endParaRPr lang="en-IN" sz="2000" b="0" dirty="0">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3CB4F50-ED9A-B6EE-8E6F-D1319D2B6FD1}"/>
              </a:ext>
            </a:extLst>
          </p:cNvPr>
          <p:cNvPicPr>
            <a:picLocks noChangeAspect="1"/>
          </p:cNvPicPr>
          <p:nvPr/>
        </p:nvPicPr>
        <p:blipFill>
          <a:blip r:embed="rId2"/>
          <a:stretch>
            <a:fillRect/>
          </a:stretch>
        </p:blipFill>
        <p:spPr>
          <a:xfrm>
            <a:off x="1061885" y="1365650"/>
            <a:ext cx="10058400" cy="4543538"/>
          </a:xfrm>
          <a:prstGeom prst="rect">
            <a:avLst/>
          </a:prstGeom>
        </p:spPr>
      </p:pic>
    </p:spTree>
    <p:extLst>
      <p:ext uri="{BB962C8B-B14F-4D97-AF65-F5344CB8AC3E}">
        <p14:creationId xmlns:p14="http://schemas.microsoft.com/office/powerpoint/2010/main" val="2306781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DDD8-9069-0A21-570C-D626351B228E}"/>
              </a:ext>
            </a:extLst>
          </p:cNvPr>
          <p:cNvSpPr>
            <a:spLocks noGrp="1"/>
          </p:cNvSpPr>
          <p:nvPr>
            <p:ph type="title"/>
          </p:nvPr>
        </p:nvSpPr>
        <p:spPr>
          <a:xfrm>
            <a:off x="913795" y="108155"/>
            <a:ext cx="10353761" cy="1278193"/>
          </a:xfrm>
        </p:spPr>
        <p:txBody>
          <a:bodyPr>
            <a:normAutofit fontScale="90000"/>
          </a:bodyPr>
          <a:lstStyle/>
          <a:p>
            <a:pPr algn="l"/>
            <a:r>
              <a:rPr lang="en-US" sz="2700" dirty="0">
                <a:latin typeface="Times New Roman" panose="02020603050405020304" pitchFamily="18" charset="0"/>
                <a:cs typeface="Times New Roman" panose="02020603050405020304" pitchFamily="18" charset="0"/>
              </a:rPr>
              <a:t>ADMIN MODULE2:</a:t>
            </a:r>
            <a:br>
              <a:rPr lang="en-US" sz="2700" dirty="0">
                <a:latin typeface="Times New Roman" panose="02020603050405020304" pitchFamily="18" charset="0"/>
                <a:cs typeface="Times New Roman" panose="02020603050405020304" pitchFamily="18" charset="0"/>
              </a:rPr>
            </a:br>
            <a:r>
              <a:rPr lang="en-US" sz="2700" cap="none" dirty="0">
                <a:latin typeface="Times New Roman" panose="02020603050405020304" pitchFamily="18" charset="0"/>
                <a:cs typeface="Times New Roman" panose="02020603050405020304" pitchFamily="18" charset="0"/>
              </a:rPr>
              <a:t>Admin Page:</a:t>
            </a:r>
            <a:br>
              <a:rPr lang="en-US" sz="2900" cap="none" dirty="0">
                <a:latin typeface="Times New Roman" panose="02020603050405020304" pitchFamily="18" charset="0"/>
                <a:cs typeface="Times New Roman" panose="02020603050405020304" pitchFamily="18" charset="0"/>
              </a:rPr>
            </a:br>
            <a:r>
              <a:rPr lang="en-US" sz="2900" cap="none" dirty="0">
                <a:latin typeface="Times New Roman" panose="02020603050405020304" pitchFamily="18" charset="0"/>
                <a:cs typeface="Times New Roman" panose="02020603050405020304" pitchFamily="18" charset="0"/>
              </a:rPr>
              <a:t>	</a:t>
            </a:r>
            <a:r>
              <a:rPr lang="en-US" sz="2200" b="0" cap="none" dirty="0">
                <a:latin typeface="Times New Roman" panose="02020603050405020304" pitchFamily="18" charset="0"/>
                <a:cs typeface="Times New Roman" panose="02020603050405020304" pitchFamily="18" charset="0"/>
              </a:rPr>
              <a:t>In this section admin to verify the blockchain nodes</a:t>
            </a:r>
            <a:br>
              <a:rPr lang="en-US" sz="2400" dirty="0">
                <a:latin typeface="Times New Roman" panose="02020603050405020304" pitchFamily="18" charset="0"/>
                <a:cs typeface="Times New Roman" panose="02020603050405020304" pitchFamily="18" charset="0"/>
              </a:rPr>
            </a:br>
            <a:endParaRPr lang="en-IN" sz="2400" dirty="0"/>
          </a:p>
        </p:txBody>
      </p:sp>
      <p:pic>
        <p:nvPicPr>
          <p:cNvPr id="4" name="Picture 3">
            <a:extLst>
              <a:ext uri="{FF2B5EF4-FFF2-40B4-BE49-F238E27FC236}">
                <a16:creationId xmlns:a16="http://schemas.microsoft.com/office/drawing/2014/main" id="{8B2A8CA9-4FF0-5218-6E31-A2F75FA72C9F}"/>
              </a:ext>
            </a:extLst>
          </p:cNvPr>
          <p:cNvPicPr>
            <a:picLocks noChangeAspect="1"/>
          </p:cNvPicPr>
          <p:nvPr/>
        </p:nvPicPr>
        <p:blipFill>
          <a:blip r:embed="rId2"/>
          <a:stretch>
            <a:fillRect/>
          </a:stretch>
        </p:blipFill>
        <p:spPr>
          <a:xfrm>
            <a:off x="1023695" y="1650786"/>
            <a:ext cx="10144610" cy="4312480"/>
          </a:xfrm>
          <a:prstGeom prst="rect">
            <a:avLst/>
          </a:prstGeom>
        </p:spPr>
      </p:pic>
    </p:spTree>
    <p:extLst>
      <p:ext uri="{BB962C8B-B14F-4D97-AF65-F5344CB8AC3E}">
        <p14:creationId xmlns:p14="http://schemas.microsoft.com/office/powerpoint/2010/main" val="3735328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966B-F5A1-F58E-93F7-4EF7B38FEFD9}"/>
              </a:ext>
            </a:extLst>
          </p:cNvPr>
          <p:cNvSpPr>
            <a:spLocks noGrp="1"/>
          </p:cNvSpPr>
          <p:nvPr>
            <p:ph type="title"/>
          </p:nvPr>
        </p:nvSpPr>
        <p:spPr>
          <a:xfrm>
            <a:off x="814542" y="78658"/>
            <a:ext cx="10353761" cy="1326321"/>
          </a:xfrm>
        </p:spPr>
        <p:txBody>
          <a:bodyPr>
            <a:normAutofit/>
          </a:bodyPr>
          <a:lstStyle/>
          <a:p>
            <a:pPr algn="l"/>
            <a:r>
              <a:rPr lang="en-US" sz="2400" dirty="0">
                <a:latin typeface="Times New Roman" panose="02020603050405020304" pitchFamily="18" charset="0"/>
                <a:cs typeface="Times New Roman" panose="02020603050405020304" pitchFamily="18" charset="0"/>
              </a:rPr>
              <a:t>ADMIN MODULE3:</a:t>
            </a:r>
            <a:br>
              <a:rPr lang="en-US" sz="2400" dirty="0">
                <a:latin typeface="Times New Roman" panose="02020603050405020304" pitchFamily="18" charset="0"/>
                <a:cs typeface="Times New Roman" panose="02020603050405020304" pitchFamily="18" charset="0"/>
              </a:rPr>
            </a:br>
            <a:r>
              <a:rPr lang="en-US" sz="2400" cap="none" dirty="0">
                <a:latin typeface="Times New Roman" panose="02020603050405020304" pitchFamily="18" charset="0"/>
                <a:cs typeface="Times New Roman" panose="02020603050405020304" pitchFamily="18" charset="0"/>
              </a:rPr>
              <a:t>Add Product Page:</a:t>
            </a:r>
            <a:br>
              <a:rPr lang="en-US" sz="2000" cap="none" dirty="0">
                <a:latin typeface="Times New Roman" panose="02020603050405020304" pitchFamily="18" charset="0"/>
                <a:cs typeface="Times New Roman" panose="02020603050405020304" pitchFamily="18" charset="0"/>
              </a:rPr>
            </a:br>
            <a:r>
              <a:rPr lang="en-US" sz="2000" cap="none" dirty="0">
                <a:latin typeface="Times New Roman" panose="02020603050405020304" pitchFamily="18" charset="0"/>
                <a:cs typeface="Times New Roman" panose="02020603050405020304" pitchFamily="18" charset="0"/>
              </a:rPr>
              <a:t>	</a:t>
            </a:r>
            <a:r>
              <a:rPr lang="en-US" sz="2000" b="0" cap="none" dirty="0">
                <a:latin typeface="Times New Roman" panose="02020603050405020304" pitchFamily="18" charset="0"/>
                <a:cs typeface="Times New Roman" panose="02020603050405020304" pitchFamily="18" charset="0"/>
              </a:rPr>
              <a:t>In this section admin can add the product details</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52938DC-B549-07EE-9C63-6B170C5B7D8B}"/>
              </a:ext>
            </a:extLst>
          </p:cNvPr>
          <p:cNvPicPr>
            <a:picLocks noChangeAspect="1"/>
          </p:cNvPicPr>
          <p:nvPr/>
        </p:nvPicPr>
        <p:blipFill>
          <a:blip r:embed="rId2"/>
          <a:stretch>
            <a:fillRect/>
          </a:stretch>
        </p:blipFill>
        <p:spPr>
          <a:xfrm>
            <a:off x="913792" y="1263187"/>
            <a:ext cx="10155259" cy="4620126"/>
          </a:xfrm>
          <a:prstGeom prst="rect">
            <a:avLst/>
          </a:prstGeom>
        </p:spPr>
      </p:pic>
    </p:spTree>
    <p:extLst>
      <p:ext uri="{BB962C8B-B14F-4D97-AF65-F5344CB8AC3E}">
        <p14:creationId xmlns:p14="http://schemas.microsoft.com/office/powerpoint/2010/main" val="1992816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F9152-2C7C-32BF-029F-DAB917ADBA07}"/>
              </a:ext>
            </a:extLst>
          </p:cNvPr>
          <p:cNvSpPr>
            <a:spLocks noGrp="1"/>
          </p:cNvSpPr>
          <p:nvPr>
            <p:ph type="title"/>
          </p:nvPr>
        </p:nvSpPr>
        <p:spPr>
          <a:xfrm>
            <a:off x="776143" y="58994"/>
            <a:ext cx="10353761" cy="1326321"/>
          </a:xfrm>
        </p:spPr>
        <p:txBody>
          <a:bodyPr>
            <a:normAutofit/>
          </a:bodyPr>
          <a:lstStyle/>
          <a:p>
            <a:pPr algn="l"/>
            <a:r>
              <a:rPr lang="en-US" sz="2400" dirty="0">
                <a:latin typeface="Times New Roman" panose="02020603050405020304" pitchFamily="18" charset="0"/>
                <a:cs typeface="Times New Roman" panose="02020603050405020304" pitchFamily="18" charset="0"/>
              </a:rPr>
              <a:t>USER MODULE1:</a:t>
            </a:r>
            <a:br>
              <a:rPr lang="en-US" sz="2400" dirty="0">
                <a:latin typeface="Times New Roman" panose="02020603050405020304" pitchFamily="18" charset="0"/>
                <a:cs typeface="Times New Roman" panose="02020603050405020304" pitchFamily="18" charset="0"/>
              </a:rPr>
            </a:br>
            <a:r>
              <a:rPr lang="en-US" sz="2400" cap="none" dirty="0">
                <a:effectLst/>
                <a:latin typeface="Times New Roman" panose="02020603050405020304" pitchFamily="18" charset="0"/>
                <a:cs typeface="Times New Roman" panose="02020603050405020304" pitchFamily="18" charset="0"/>
              </a:rPr>
              <a:t>Login Page:</a:t>
            </a:r>
            <a:br>
              <a:rPr lang="en-US" sz="2400" cap="none" dirty="0">
                <a:effectLst/>
                <a:latin typeface="Times New Roman" panose="02020603050405020304" pitchFamily="18" charset="0"/>
                <a:cs typeface="Times New Roman" panose="02020603050405020304" pitchFamily="18" charset="0"/>
              </a:rPr>
            </a:br>
            <a:r>
              <a:rPr lang="en-US" sz="2400" cap="none" dirty="0">
                <a:effectLst/>
                <a:latin typeface="Times New Roman" panose="02020603050405020304" pitchFamily="18" charset="0"/>
                <a:cs typeface="Times New Roman" panose="02020603050405020304" pitchFamily="18" charset="0"/>
              </a:rPr>
              <a:t>	</a:t>
            </a:r>
            <a:r>
              <a:rPr lang="en-US" sz="2000" b="0" cap="none" dirty="0">
                <a:effectLst/>
                <a:latin typeface="Times New Roman" panose="02020603050405020304" pitchFamily="18" charset="0"/>
                <a:cs typeface="Times New Roman" panose="02020603050405020304" pitchFamily="18" charset="0"/>
              </a:rPr>
              <a:t>In this section, Admin can register and Login to the page.</a:t>
            </a:r>
            <a:endParaRPr lang="en-IN" sz="2000" b="0" dirty="0"/>
          </a:p>
        </p:txBody>
      </p:sp>
      <p:pic>
        <p:nvPicPr>
          <p:cNvPr id="3" name="Picture 2">
            <a:extLst>
              <a:ext uri="{FF2B5EF4-FFF2-40B4-BE49-F238E27FC236}">
                <a16:creationId xmlns:a16="http://schemas.microsoft.com/office/drawing/2014/main" id="{9C4BBBC1-F73D-6D7E-B62E-B3DFCE5421EE}"/>
              </a:ext>
            </a:extLst>
          </p:cNvPr>
          <p:cNvPicPr>
            <a:picLocks noChangeAspect="1"/>
          </p:cNvPicPr>
          <p:nvPr/>
        </p:nvPicPr>
        <p:blipFill>
          <a:blip r:embed="rId2"/>
          <a:stretch>
            <a:fillRect/>
          </a:stretch>
        </p:blipFill>
        <p:spPr>
          <a:xfrm>
            <a:off x="953729" y="1572127"/>
            <a:ext cx="10245213" cy="4312479"/>
          </a:xfrm>
          <a:prstGeom prst="rect">
            <a:avLst/>
          </a:prstGeom>
        </p:spPr>
      </p:pic>
    </p:spTree>
    <p:extLst>
      <p:ext uri="{BB962C8B-B14F-4D97-AF65-F5344CB8AC3E}">
        <p14:creationId xmlns:p14="http://schemas.microsoft.com/office/powerpoint/2010/main" val="388254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3BDA-7059-A473-893C-E4C7BCD19D32}"/>
              </a:ext>
            </a:extLst>
          </p:cNvPr>
          <p:cNvSpPr>
            <a:spLocks noGrp="1"/>
          </p:cNvSpPr>
          <p:nvPr>
            <p:ph type="title"/>
          </p:nvPr>
        </p:nvSpPr>
        <p:spPr>
          <a:xfrm>
            <a:off x="592953" y="368969"/>
            <a:ext cx="10353761" cy="1042736"/>
          </a:xfrm>
        </p:spPr>
        <p:txBody>
          <a:bodyPr>
            <a:normAutofit/>
          </a:bodyPr>
          <a:lstStyle/>
          <a:p>
            <a:pPr algn="l"/>
            <a:r>
              <a:rPr lang="en-US" sz="2400" dirty="0">
                <a:latin typeface="Times New Roman" panose="02020603050405020304" pitchFamily="18" charset="0"/>
                <a:cs typeface="Times New Roman" panose="02020603050405020304" pitchFamily="18" charset="0"/>
              </a:rPr>
              <a:t>ADD PRODUCT OF MEDICINE PAGE:</a:t>
            </a:r>
            <a:br>
              <a:rPr lang="en-US" sz="2900" dirty="0">
                <a:latin typeface="Times New Roman" panose="02020603050405020304" pitchFamily="18" charset="0"/>
                <a:cs typeface="Times New Roman" panose="02020603050405020304" pitchFamily="18" charset="0"/>
              </a:rPr>
            </a:br>
            <a:r>
              <a:rPr lang="en-US" sz="2900" dirty="0">
                <a:latin typeface="Times New Roman" panose="02020603050405020304" pitchFamily="18" charset="0"/>
                <a:cs typeface="Times New Roman" panose="02020603050405020304" pitchFamily="18" charset="0"/>
              </a:rPr>
              <a:t>	</a:t>
            </a:r>
            <a:r>
              <a:rPr lang="en-US" sz="2700" b="0" cap="none" dirty="0">
                <a:latin typeface="Times New Roman" panose="02020603050405020304" pitchFamily="18" charset="0"/>
                <a:cs typeface="Times New Roman" panose="02020603050405020304" pitchFamily="18" charset="0"/>
              </a:rPr>
              <a:t> </a:t>
            </a:r>
            <a:r>
              <a:rPr lang="en-US" sz="2000" b="0" cap="none" dirty="0">
                <a:latin typeface="Times New Roman" panose="02020603050405020304" pitchFamily="18" charset="0"/>
                <a:cs typeface="Times New Roman" panose="02020603050405020304" pitchFamily="18" charset="0"/>
              </a:rPr>
              <a:t>In This Section Admin And Retailer Add Medicine Product Details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9ECA818-3FD2-181A-8E72-EBEC04D04A7C}"/>
              </a:ext>
            </a:extLst>
          </p:cNvPr>
          <p:cNvPicPr>
            <a:picLocks noChangeAspect="1"/>
          </p:cNvPicPr>
          <p:nvPr/>
        </p:nvPicPr>
        <p:blipFill>
          <a:blip r:embed="rId2"/>
          <a:stretch>
            <a:fillRect/>
          </a:stretch>
        </p:blipFill>
        <p:spPr>
          <a:xfrm>
            <a:off x="1026695" y="1716505"/>
            <a:ext cx="9920020" cy="4572000"/>
          </a:xfrm>
          <a:prstGeom prst="rect">
            <a:avLst/>
          </a:prstGeom>
        </p:spPr>
      </p:pic>
    </p:spTree>
    <p:extLst>
      <p:ext uri="{BB962C8B-B14F-4D97-AF65-F5344CB8AC3E}">
        <p14:creationId xmlns:p14="http://schemas.microsoft.com/office/powerpoint/2010/main" val="1198686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CCD6-EDC9-438B-EDC6-22EB6BF8DC05}"/>
              </a:ext>
            </a:extLst>
          </p:cNvPr>
          <p:cNvSpPr>
            <a:spLocks noGrp="1"/>
          </p:cNvSpPr>
          <p:nvPr>
            <p:ph type="title"/>
          </p:nvPr>
        </p:nvSpPr>
        <p:spPr>
          <a:xfrm>
            <a:off x="726982" y="264694"/>
            <a:ext cx="10353761" cy="1026695"/>
          </a:xfrm>
        </p:spPr>
        <p:txBody>
          <a:bodyPr>
            <a:normAutofit/>
          </a:bodyPr>
          <a:lstStyle/>
          <a:p>
            <a:pPr algn="l"/>
            <a:r>
              <a:rPr lang="en-US" sz="2400" dirty="0">
                <a:latin typeface="Times New Roman" panose="02020603050405020304" pitchFamily="18" charset="0"/>
                <a:cs typeface="Times New Roman" panose="02020603050405020304" pitchFamily="18" charset="0"/>
              </a:rPr>
              <a:t>ADD PRODUCT OF SHOES PAGE:</a:t>
            </a:r>
            <a:br>
              <a:rPr lang="en-US" sz="2900" dirty="0">
                <a:latin typeface="Times New Roman" panose="02020603050405020304" pitchFamily="18" charset="0"/>
                <a:cs typeface="Times New Roman" panose="02020603050405020304" pitchFamily="18" charset="0"/>
              </a:rPr>
            </a:br>
            <a:r>
              <a:rPr lang="en-US" sz="2900" dirty="0">
                <a:latin typeface="Times New Roman" panose="02020603050405020304" pitchFamily="18" charset="0"/>
                <a:cs typeface="Times New Roman" panose="02020603050405020304" pitchFamily="18" charset="0"/>
              </a:rPr>
              <a:t>	</a:t>
            </a:r>
            <a:r>
              <a:rPr lang="en-US" sz="2000" b="0" cap="none" dirty="0">
                <a:latin typeface="Times New Roman" panose="02020603050405020304" pitchFamily="18" charset="0"/>
                <a:cs typeface="Times New Roman" panose="02020603050405020304" pitchFamily="18" charset="0"/>
              </a:rPr>
              <a:t>In This Section Admin And Retailer Add Shoes Product Details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35CB3CB-CECD-C046-367C-A3EB190DCBA2}"/>
              </a:ext>
            </a:extLst>
          </p:cNvPr>
          <p:cNvPicPr>
            <a:picLocks noChangeAspect="1"/>
          </p:cNvPicPr>
          <p:nvPr/>
        </p:nvPicPr>
        <p:blipFill>
          <a:blip r:embed="rId2"/>
          <a:stretch>
            <a:fillRect/>
          </a:stretch>
        </p:blipFill>
        <p:spPr>
          <a:xfrm>
            <a:off x="924444" y="1636295"/>
            <a:ext cx="10343112" cy="4443663"/>
          </a:xfrm>
          <a:prstGeom prst="rect">
            <a:avLst/>
          </a:prstGeom>
        </p:spPr>
      </p:pic>
    </p:spTree>
    <p:extLst>
      <p:ext uri="{BB962C8B-B14F-4D97-AF65-F5344CB8AC3E}">
        <p14:creationId xmlns:p14="http://schemas.microsoft.com/office/powerpoint/2010/main" val="307145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556A-4FF1-9EB0-8E34-D879ED2C7C4C}"/>
              </a:ext>
            </a:extLst>
          </p:cNvPr>
          <p:cNvSpPr>
            <a:spLocks noGrp="1"/>
          </p:cNvSpPr>
          <p:nvPr>
            <p:ph type="title"/>
          </p:nvPr>
        </p:nvSpPr>
        <p:spPr>
          <a:xfrm>
            <a:off x="266051" y="0"/>
            <a:ext cx="5421502" cy="943897"/>
          </a:xfrm>
        </p:spPr>
        <p:txBody>
          <a:bodyPr>
            <a:normAutofit/>
          </a:bodyPr>
          <a:lstStyle/>
          <a:p>
            <a:r>
              <a:rPr lang="en-IN" sz="4200" dirty="0">
                <a:latin typeface="Times New Roman" panose="02020603050405020304" pitchFamily="18" charset="0"/>
                <a:cs typeface="Times New Roman" panose="02020603050405020304" pitchFamily="18" charset="0"/>
              </a:rPr>
              <a:t>PROPOSED MODEL</a:t>
            </a:r>
            <a:endParaRPr lang="en-US" sz="4200" dirty="0"/>
          </a:p>
        </p:txBody>
      </p:sp>
      <p:sp>
        <p:nvSpPr>
          <p:cNvPr id="3" name="Content Placeholder 2">
            <a:extLst>
              <a:ext uri="{FF2B5EF4-FFF2-40B4-BE49-F238E27FC236}">
                <a16:creationId xmlns:a16="http://schemas.microsoft.com/office/drawing/2014/main" id="{E7BAA51B-2C51-A225-7D11-62025C723428}"/>
              </a:ext>
            </a:extLst>
          </p:cNvPr>
          <p:cNvSpPr>
            <a:spLocks noGrp="1"/>
          </p:cNvSpPr>
          <p:nvPr>
            <p:ph idx="1"/>
          </p:nvPr>
        </p:nvSpPr>
        <p:spPr>
          <a:xfrm>
            <a:off x="510672" y="739212"/>
            <a:ext cx="11415277" cy="6010633"/>
          </a:xfrm>
        </p:spPr>
        <p:txBody>
          <a:bodyPr>
            <a:noAutofit/>
          </a:bodyPr>
          <a:lstStyle/>
          <a:p>
            <a:pPr algn="just"/>
            <a:r>
              <a:rPr lang="en-US" sz="1700" dirty="0">
                <a:latin typeface="Times New Roman" panose="02020603050405020304" pitchFamily="18" charset="0"/>
                <a:cs typeface="Times New Roman" panose="02020603050405020304" pitchFamily="18" charset="0"/>
              </a:rPr>
              <a:t>If the original manufacturer embeds a QR code on the product that is linked to the blockchain system, one could scan the QR code which would tell whether the product is fake or not.</a:t>
            </a:r>
          </a:p>
          <a:p>
            <a:pPr algn="just"/>
            <a:r>
              <a:rPr lang="en-US" sz="1700" dirty="0">
                <a:latin typeface="Times New Roman" panose="02020603050405020304" pitchFamily="18" charset="0"/>
                <a:cs typeface="Times New Roman" panose="02020603050405020304" pitchFamily="18" charset="0"/>
              </a:rPr>
              <a:t> Suppose we come across a counterfeit item – we need to be able to identify that it is indeed fake through its QR code, verified across a blockchain. A hacker attempting to add said counterfeit QR through the blockchain must find it impossible to modify the chain. </a:t>
            </a:r>
          </a:p>
          <a:p>
            <a:pPr algn="just"/>
            <a:r>
              <a:rPr lang="en-US" sz="1700" dirty="0">
                <a:latin typeface="Times New Roman" panose="02020603050405020304" pitchFamily="18" charset="0"/>
                <a:cs typeface="Times New Roman" panose="02020603050405020304" pitchFamily="18" charset="0"/>
              </a:rPr>
              <a:t>Each product has a blockchain and each block in the blockchain will have a set of transactions that are associated with the product.</a:t>
            </a:r>
          </a:p>
          <a:p>
            <a:pPr algn="just"/>
            <a:r>
              <a:rPr lang="en-US" sz="1700" dirty="0">
                <a:latin typeface="Times New Roman" panose="02020603050405020304" pitchFamily="18" charset="0"/>
                <a:cs typeface="Times New Roman" panose="02020603050405020304" pitchFamily="18" charset="0"/>
              </a:rPr>
              <a:t> Each block will consist of –</a:t>
            </a:r>
          </a:p>
          <a:p>
            <a:pPr marL="0" indent="0" algn="just">
              <a:buNone/>
            </a:pPr>
            <a:r>
              <a:rPr lang="en-US" sz="1700" dirty="0">
                <a:latin typeface="Times New Roman" panose="02020603050405020304" pitchFamily="18" charset="0"/>
                <a:cs typeface="Times New Roman" panose="02020603050405020304" pitchFamily="18" charset="0"/>
              </a:rPr>
              <a:t>	a unique index (to differentiate between transactions) </a:t>
            </a:r>
          </a:p>
          <a:p>
            <a:pPr marL="0" indent="0" algn="just">
              <a:buNone/>
            </a:pPr>
            <a:r>
              <a:rPr lang="en-US" sz="1700" dirty="0">
                <a:latin typeface="Times New Roman" panose="02020603050405020304" pitchFamily="18" charset="0"/>
                <a:cs typeface="Times New Roman" panose="02020603050405020304" pitchFamily="18" charset="0"/>
              </a:rPr>
              <a:t>	timestamp (when the block was created) </a:t>
            </a:r>
          </a:p>
          <a:p>
            <a:pPr marL="0" indent="0" algn="just">
              <a:buNone/>
            </a:pPr>
            <a:r>
              <a:rPr lang="en-US" sz="1700" dirty="0">
                <a:latin typeface="Times New Roman" panose="02020603050405020304" pitchFamily="18" charset="0"/>
                <a:cs typeface="Times New Roman" panose="02020603050405020304" pitchFamily="18" charset="0"/>
              </a:rPr>
              <a:t>	verification code</a:t>
            </a:r>
          </a:p>
          <a:p>
            <a:pPr marL="0" indent="0" algn="just">
              <a:buNone/>
            </a:pPr>
            <a:r>
              <a:rPr lang="en-US" sz="1700" dirty="0">
                <a:latin typeface="Times New Roman" panose="02020603050405020304" pitchFamily="18" charset="0"/>
                <a:cs typeface="Times New Roman" panose="02020603050405020304" pitchFamily="18" charset="0"/>
              </a:rPr>
              <a:t>	proof</a:t>
            </a:r>
          </a:p>
          <a:p>
            <a:pPr algn="just"/>
            <a:r>
              <a:rPr lang="en-US" sz="1700" dirty="0">
                <a:latin typeface="Times New Roman" panose="02020603050405020304" pitchFamily="18" charset="0"/>
                <a:cs typeface="Times New Roman" panose="02020603050405020304" pitchFamily="18" charset="0"/>
              </a:rPr>
              <a:t>set of transactions Suppose a person wants to buy a specific product. They must: • Verify the QR code of the product with the blockchain to verify the product’s validity, Insert the transaction data into a block while checking against it with the proof/nonce, wait for the block to be verified across all the decentralized database so it can be inserted into the blockchain. • Additionally, the blockchain must be resilient to attacks and modifications to the product list by unknown sources </a:t>
            </a:r>
          </a:p>
        </p:txBody>
      </p:sp>
    </p:spTree>
    <p:extLst>
      <p:ext uri="{BB962C8B-B14F-4D97-AF65-F5344CB8AC3E}">
        <p14:creationId xmlns:p14="http://schemas.microsoft.com/office/powerpoint/2010/main" val="1788681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01C21B-10B3-8D8B-573A-A3554AAEA91C}"/>
              </a:ext>
            </a:extLst>
          </p:cNvPr>
          <p:cNvSpPr>
            <a:spLocks noGrp="1"/>
          </p:cNvSpPr>
          <p:nvPr>
            <p:ph type="title"/>
          </p:nvPr>
        </p:nvSpPr>
        <p:spPr>
          <a:xfrm>
            <a:off x="825305" y="88490"/>
            <a:ext cx="10353761" cy="1326321"/>
          </a:xfrm>
        </p:spPr>
        <p:txBody>
          <a:bodyPr>
            <a:normAutofit/>
          </a:bodyPr>
          <a:lstStyle/>
          <a:p>
            <a:pPr algn="l"/>
            <a:r>
              <a:rPr lang="en-US" sz="2400" dirty="0">
                <a:latin typeface="Times New Roman" panose="02020603050405020304" pitchFamily="18" charset="0"/>
                <a:cs typeface="Times New Roman" panose="02020603050405020304" pitchFamily="18" charset="0"/>
              </a:rPr>
              <a:t>ADD PRODUCT OF MOBILE PAGE: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0" cap="none" dirty="0">
                <a:latin typeface="Times New Roman" panose="02020603050405020304" pitchFamily="18" charset="0"/>
                <a:cs typeface="Times New Roman" panose="02020603050405020304" pitchFamily="18" charset="0"/>
              </a:rPr>
              <a:t> In This Section Admin And Retailer Add Mobile Product Details</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3B14979-AA44-8988-C31E-50FF92D532F3}"/>
              </a:ext>
            </a:extLst>
          </p:cNvPr>
          <p:cNvPicPr>
            <a:picLocks noChangeAspect="1"/>
          </p:cNvPicPr>
          <p:nvPr/>
        </p:nvPicPr>
        <p:blipFill>
          <a:blip r:embed="rId2"/>
          <a:stretch>
            <a:fillRect/>
          </a:stretch>
        </p:blipFill>
        <p:spPr>
          <a:xfrm>
            <a:off x="913794" y="1748589"/>
            <a:ext cx="10353761" cy="4499812"/>
          </a:xfrm>
          <a:prstGeom prst="rect">
            <a:avLst/>
          </a:prstGeom>
        </p:spPr>
      </p:pic>
    </p:spTree>
    <p:extLst>
      <p:ext uri="{BB962C8B-B14F-4D97-AF65-F5344CB8AC3E}">
        <p14:creationId xmlns:p14="http://schemas.microsoft.com/office/powerpoint/2010/main" val="79086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F9CD4-7498-E04A-E2B5-6CF054106E19}"/>
              </a:ext>
            </a:extLst>
          </p:cNvPr>
          <p:cNvSpPr>
            <a:spLocks noGrp="1"/>
          </p:cNvSpPr>
          <p:nvPr>
            <p:ph type="title"/>
          </p:nvPr>
        </p:nvSpPr>
        <p:spPr>
          <a:xfrm>
            <a:off x="919119" y="146964"/>
            <a:ext cx="10353761" cy="1326321"/>
          </a:xfrm>
        </p:spPr>
        <p:txBody>
          <a:bodyPr>
            <a:normAutofit/>
          </a:bodyPr>
          <a:lstStyle/>
          <a:p>
            <a:pPr algn="l"/>
            <a:r>
              <a:rPr lang="en-US" sz="2400" dirty="0">
                <a:latin typeface="Times New Roman" panose="02020603050405020304" pitchFamily="18" charset="0"/>
                <a:cs typeface="Times New Roman" panose="02020603050405020304" pitchFamily="18" charset="0"/>
              </a:rPr>
              <a:t>ADD PRODUCT OF FERTILIZER PAGE:</a:t>
            </a:r>
            <a:br>
              <a:rPr lang="en-US" sz="2900" dirty="0"/>
            </a:br>
            <a:r>
              <a:rPr lang="en-US" sz="2900" dirty="0"/>
              <a:t>	</a:t>
            </a:r>
            <a:r>
              <a:rPr lang="en-US" sz="2000" b="0" cap="none" dirty="0">
                <a:latin typeface="Times New Roman" panose="02020603050405020304" pitchFamily="18" charset="0"/>
                <a:cs typeface="Times New Roman" panose="02020603050405020304" pitchFamily="18" charset="0"/>
              </a:rPr>
              <a:t> In This Section Admin And Retailer Add Fertilizer Product Details</a:t>
            </a:r>
            <a:endParaRPr lang="en-IN" sz="2000" dirty="0"/>
          </a:p>
        </p:txBody>
      </p:sp>
      <p:pic>
        <p:nvPicPr>
          <p:cNvPr id="5" name="Picture 4">
            <a:extLst>
              <a:ext uri="{FF2B5EF4-FFF2-40B4-BE49-F238E27FC236}">
                <a16:creationId xmlns:a16="http://schemas.microsoft.com/office/drawing/2014/main" id="{09374ABC-5174-900E-86CB-29A8373B40E9}"/>
              </a:ext>
            </a:extLst>
          </p:cNvPr>
          <p:cNvPicPr>
            <a:picLocks noChangeAspect="1"/>
          </p:cNvPicPr>
          <p:nvPr/>
        </p:nvPicPr>
        <p:blipFill>
          <a:blip r:embed="rId2"/>
          <a:stretch>
            <a:fillRect/>
          </a:stretch>
        </p:blipFill>
        <p:spPr>
          <a:xfrm>
            <a:off x="1219200" y="1935921"/>
            <a:ext cx="9914021" cy="4111954"/>
          </a:xfrm>
          <a:prstGeom prst="rect">
            <a:avLst/>
          </a:prstGeom>
        </p:spPr>
      </p:pic>
    </p:spTree>
    <p:extLst>
      <p:ext uri="{BB962C8B-B14F-4D97-AF65-F5344CB8AC3E}">
        <p14:creationId xmlns:p14="http://schemas.microsoft.com/office/powerpoint/2010/main" val="3783812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9CD9-6618-DD57-1A3B-C393EA1EDD5E}"/>
              </a:ext>
            </a:extLst>
          </p:cNvPr>
          <p:cNvSpPr>
            <a:spLocks noGrp="1"/>
          </p:cNvSpPr>
          <p:nvPr>
            <p:ph type="title"/>
          </p:nvPr>
        </p:nvSpPr>
        <p:spPr>
          <a:xfrm>
            <a:off x="982621" y="157316"/>
            <a:ext cx="10353761" cy="1524000"/>
          </a:xfrm>
        </p:spPr>
        <p:txBody>
          <a:bodyPr>
            <a:normAutofit fontScale="90000"/>
          </a:bodyPr>
          <a:lstStyle/>
          <a:p>
            <a:pPr algn="l"/>
            <a:r>
              <a:rPr lang="en-US" sz="2700" dirty="0">
                <a:latin typeface="Times New Roman" panose="02020603050405020304" pitchFamily="18" charset="0"/>
                <a:cs typeface="Times New Roman" panose="02020603050405020304" pitchFamily="18" charset="0"/>
              </a:rPr>
              <a:t>BLOCKCHAIN QRCODE GENERATION AND SCANNING MODULE1:</a:t>
            </a:r>
            <a:br>
              <a:rPr lang="en-US" sz="2900" dirty="0">
                <a:latin typeface="Times New Roman" panose="02020603050405020304" pitchFamily="18" charset="0"/>
                <a:cs typeface="Times New Roman" panose="02020603050405020304" pitchFamily="18" charset="0"/>
              </a:rPr>
            </a:br>
            <a:r>
              <a:rPr lang="en-US" sz="2900" dirty="0">
                <a:latin typeface="Times New Roman" panose="02020603050405020304" pitchFamily="18" charset="0"/>
                <a:cs typeface="Times New Roman" panose="02020603050405020304" pitchFamily="18" charset="0"/>
              </a:rPr>
              <a:t>	</a:t>
            </a:r>
            <a:r>
              <a:rPr lang="en-US" sz="2700" b="0" cap="none" dirty="0">
                <a:latin typeface="Times New Roman" panose="02020603050405020304" pitchFamily="18" charset="0"/>
                <a:cs typeface="Times New Roman" panose="02020603050405020304" pitchFamily="18" charset="0"/>
              </a:rPr>
              <a:t> </a:t>
            </a:r>
            <a:r>
              <a:rPr lang="en-US" sz="2200" b="0" cap="none" dirty="0">
                <a:latin typeface="Times New Roman" panose="02020603050405020304" pitchFamily="18" charset="0"/>
                <a:cs typeface="Times New Roman" panose="02020603050405020304" pitchFamily="18" charset="0"/>
              </a:rPr>
              <a:t>In This Section Admin Generate The Product Details To Blockchain Qrcode And Stored In Sqlite Database.</a:t>
            </a:r>
            <a:endParaRPr lang="en-IN" sz="2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4FF7470-1EAA-5252-9798-85BE5CA86797}"/>
              </a:ext>
            </a:extLst>
          </p:cNvPr>
          <p:cNvPicPr>
            <a:picLocks noChangeAspect="1"/>
          </p:cNvPicPr>
          <p:nvPr/>
        </p:nvPicPr>
        <p:blipFill>
          <a:blip r:embed="rId2"/>
          <a:stretch>
            <a:fillRect/>
          </a:stretch>
        </p:blipFill>
        <p:spPr>
          <a:xfrm>
            <a:off x="1251283" y="2037606"/>
            <a:ext cx="9689433" cy="3935491"/>
          </a:xfrm>
          <a:prstGeom prst="rect">
            <a:avLst/>
          </a:prstGeom>
        </p:spPr>
      </p:pic>
    </p:spTree>
    <p:extLst>
      <p:ext uri="{BB962C8B-B14F-4D97-AF65-F5344CB8AC3E}">
        <p14:creationId xmlns:p14="http://schemas.microsoft.com/office/powerpoint/2010/main" val="1336846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C42E9-5E51-15A9-8FAF-98F4B2E861E2}"/>
              </a:ext>
            </a:extLst>
          </p:cNvPr>
          <p:cNvSpPr>
            <a:spLocks noGrp="1"/>
          </p:cNvSpPr>
          <p:nvPr>
            <p:ph type="title"/>
          </p:nvPr>
        </p:nvSpPr>
        <p:spPr>
          <a:xfrm>
            <a:off x="919119" y="255640"/>
            <a:ext cx="10353761" cy="1052052"/>
          </a:xfrm>
        </p:spPr>
        <p:txBody>
          <a:bodyPr>
            <a:noAutofit/>
          </a:bodyPr>
          <a:lstStyle/>
          <a:p>
            <a:pPr algn="l"/>
            <a:r>
              <a:rPr lang="en-US" sz="2400" dirty="0">
                <a:latin typeface="Times New Roman" panose="02020603050405020304" pitchFamily="18" charset="0"/>
                <a:cs typeface="Times New Roman" panose="02020603050405020304" pitchFamily="18" charset="0"/>
              </a:rPr>
              <a:t>BLOCKCHAIN QRCODE GENERATION AND SCANNING MODULE2:</a:t>
            </a:r>
            <a:br>
              <a:rPr lang="en-US" sz="29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0" cap="none" dirty="0">
                <a:latin typeface="Times New Roman" panose="02020603050405020304" pitchFamily="18" charset="0"/>
                <a:cs typeface="Times New Roman" panose="02020603050405020304" pitchFamily="18" charset="0"/>
              </a:rPr>
              <a:t> In This Section Admin And consumer scanning The Product  Qrcode using scanner.</a:t>
            </a:r>
            <a:endParaRPr lang="en-IN" sz="2000" dirty="0"/>
          </a:p>
        </p:txBody>
      </p:sp>
      <p:pic>
        <p:nvPicPr>
          <p:cNvPr id="4" name="Picture 3">
            <a:extLst>
              <a:ext uri="{FF2B5EF4-FFF2-40B4-BE49-F238E27FC236}">
                <a16:creationId xmlns:a16="http://schemas.microsoft.com/office/drawing/2014/main" id="{1E58C4AC-CC4E-99D3-803C-B2C323ABD0CA}"/>
              </a:ext>
            </a:extLst>
          </p:cNvPr>
          <p:cNvPicPr>
            <a:picLocks noChangeAspect="1"/>
          </p:cNvPicPr>
          <p:nvPr/>
        </p:nvPicPr>
        <p:blipFill>
          <a:blip r:embed="rId2"/>
          <a:stretch>
            <a:fillRect/>
          </a:stretch>
        </p:blipFill>
        <p:spPr>
          <a:xfrm>
            <a:off x="919119" y="1800338"/>
            <a:ext cx="10353761" cy="3994484"/>
          </a:xfrm>
          <a:prstGeom prst="rect">
            <a:avLst/>
          </a:prstGeom>
        </p:spPr>
      </p:pic>
    </p:spTree>
    <p:extLst>
      <p:ext uri="{BB962C8B-B14F-4D97-AF65-F5344CB8AC3E}">
        <p14:creationId xmlns:p14="http://schemas.microsoft.com/office/powerpoint/2010/main" val="200377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01E4-BD1C-616D-A110-583D91AB0A4D}"/>
              </a:ext>
            </a:extLst>
          </p:cNvPr>
          <p:cNvSpPr>
            <a:spLocks noGrp="1"/>
          </p:cNvSpPr>
          <p:nvPr>
            <p:ph type="title"/>
          </p:nvPr>
        </p:nvSpPr>
        <p:spPr>
          <a:xfrm>
            <a:off x="656087" y="171807"/>
            <a:ext cx="10353761" cy="1106387"/>
          </a:xfrm>
        </p:spPr>
        <p:txBody>
          <a:bodyPr>
            <a:normAutofit fontScale="90000"/>
          </a:bodyPr>
          <a:lstStyle/>
          <a:p>
            <a:pPr algn="l"/>
            <a:r>
              <a:rPr lang="en-US" sz="2700" dirty="0">
                <a:latin typeface="Times New Roman" panose="02020603050405020304" pitchFamily="18" charset="0"/>
                <a:cs typeface="Times New Roman" panose="02020603050405020304" pitchFamily="18" charset="0"/>
              </a:rPr>
              <a:t>VERIFICATION MODULE1:</a:t>
            </a:r>
            <a:br>
              <a:rPr lang="en-US" sz="2700" dirty="0">
                <a:latin typeface="Times New Roman" panose="02020603050405020304" pitchFamily="18" charset="0"/>
                <a:cs typeface="Times New Roman" panose="02020603050405020304" pitchFamily="18" charset="0"/>
              </a:rPr>
            </a:br>
            <a:r>
              <a:rPr lang="en-US" sz="2700" cap="none" dirty="0">
                <a:latin typeface="Times New Roman" panose="02020603050405020304" pitchFamily="18" charset="0"/>
                <a:cs typeface="Times New Roman" panose="02020603050405020304" pitchFamily="18" charset="0"/>
              </a:rPr>
              <a:t>Verification Page:</a:t>
            </a:r>
            <a:br>
              <a:rPr lang="en-US" sz="2200" cap="none" dirty="0">
                <a:latin typeface="Times New Roman" panose="02020603050405020304" pitchFamily="18" charset="0"/>
                <a:cs typeface="Times New Roman" panose="02020603050405020304" pitchFamily="18" charset="0"/>
              </a:rPr>
            </a:br>
            <a:r>
              <a:rPr lang="en-US" sz="2200" cap="none" dirty="0">
                <a:latin typeface="Times New Roman" panose="02020603050405020304" pitchFamily="18" charset="0"/>
                <a:cs typeface="Times New Roman" panose="02020603050405020304" pitchFamily="18" charset="0"/>
              </a:rPr>
              <a:t>	</a:t>
            </a:r>
            <a:r>
              <a:rPr lang="en-US" sz="2200" b="0" cap="none" dirty="0">
                <a:latin typeface="Times New Roman" panose="02020603050405020304" pitchFamily="18" charset="0"/>
                <a:cs typeface="Times New Roman" panose="02020603050405020304" pitchFamily="18" charset="0"/>
              </a:rPr>
              <a:t> In This Section Admin And consumer to be verify the qrcode to the value of the product.</a:t>
            </a:r>
            <a:br>
              <a:rPr lang="en-US" sz="2900" dirty="0">
                <a:latin typeface="Times New Roman" panose="02020603050405020304" pitchFamily="18" charset="0"/>
                <a:cs typeface="Times New Roman" panose="02020603050405020304" pitchFamily="18" charset="0"/>
              </a:rPr>
            </a:br>
            <a:endParaRPr lang="en-IN" sz="29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144D29F-1B2A-6C5E-1672-3D8B3BB7E5F0}"/>
              </a:ext>
            </a:extLst>
          </p:cNvPr>
          <p:cNvPicPr>
            <a:picLocks noChangeAspect="1"/>
          </p:cNvPicPr>
          <p:nvPr/>
        </p:nvPicPr>
        <p:blipFill>
          <a:blip r:embed="rId2"/>
          <a:stretch>
            <a:fillRect/>
          </a:stretch>
        </p:blipFill>
        <p:spPr>
          <a:xfrm>
            <a:off x="904567" y="1714953"/>
            <a:ext cx="10218821" cy="4186990"/>
          </a:xfrm>
          <a:prstGeom prst="rect">
            <a:avLst/>
          </a:prstGeom>
        </p:spPr>
      </p:pic>
    </p:spTree>
    <p:extLst>
      <p:ext uri="{BB962C8B-B14F-4D97-AF65-F5344CB8AC3E}">
        <p14:creationId xmlns:p14="http://schemas.microsoft.com/office/powerpoint/2010/main" val="1021035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D4F7-8B98-87A1-0CC5-1EE96D637BB3}"/>
              </a:ext>
            </a:extLst>
          </p:cNvPr>
          <p:cNvSpPr>
            <a:spLocks noGrp="1"/>
          </p:cNvSpPr>
          <p:nvPr>
            <p:ph type="title"/>
          </p:nvPr>
        </p:nvSpPr>
        <p:spPr>
          <a:xfrm>
            <a:off x="924444" y="235975"/>
            <a:ext cx="10604437" cy="1507958"/>
          </a:xfrm>
        </p:spPr>
        <p:txBody>
          <a:bodyPr>
            <a:normAutofit/>
          </a:bodyPr>
          <a:lstStyle/>
          <a:p>
            <a:pPr algn="l"/>
            <a:r>
              <a:rPr lang="en-US" sz="2400" dirty="0">
                <a:latin typeface="Times New Roman" panose="02020603050405020304" pitchFamily="18" charset="0"/>
                <a:cs typeface="Times New Roman" panose="02020603050405020304" pitchFamily="18" charset="0"/>
              </a:rPr>
              <a:t>Verification module2:</a:t>
            </a:r>
            <a:br>
              <a:rPr lang="en-US" sz="2400" dirty="0">
                <a:latin typeface="Times New Roman" panose="02020603050405020304" pitchFamily="18" charset="0"/>
                <a:cs typeface="Times New Roman" panose="02020603050405020304" pitchFamily="18" charset="0"/>
              </a:rPr>
            </a:br>
            <a:r>
              <a:rPr lang="en-US" sz="2400" b="0" cap="none" dirty="0">
                <a:latin typeface="Times New Roman" panose="02020603050405020304" pitchFamily="18" charset="0"/>
                <a:cs typeface="Times New Roman" panose="02020603050405020304" pitchFamily="18" charset="0"/>
              </a:rPr>
              <a:t> </a:t>
            </a:r>
            <a:r>
              <a:rPr lang="en-US" sz="2400" cap="none" dirty="0">
                <a:latin typeface="Times New Roman" panose="02020603050405020304" pitchFamily="18" charset="0"/>
                <a:cs typeface="Times New Roman" panose="02020603050405020304" pitchFamily="18" charset="0"/>
              </a:rPr>
              <a:t>Product authentic page:</a:t>
            </a:r>
            <a:br>
              <a:rPr lang="en-US" sz="2400" cap="none" dirty="0">
                <a:latin typeface="Times New Roman" panose="02020603050405020304" pitchFamily="18" charset="0"/>
                <a:cs typeface="Times New Roman" panose="02020603050405020304" pitchFamily="18" charset="0"/>
              </a:rPr>
            </a:br>
            <a:r>
              <a:rPr lang="en-US" sz="2400" cap="none" dirty="0">
                <a:latin typeface="Times New Roman" panose="02020603050405020304" pitchFamily="18" charset="0"/>
                <a:cs typeface="Times New Roman" panose="02020603050405020304" pitchFamily="18" charset="0"/>
              </a:rPr>
              <a:t>	</a:t>
            </a:r>
            <a:r>
              <a:rPr lang="en-US" sz="2000" b="0" cap="none" dirty="0">
                <a:latin typeface="Times New Roman" panose="02020603050405020304" pitchFamily="18" charset="0"/>
                <a:cs typeface="Times New Roman" panose="02020603050405020304" pitchFamily="18" charset="0"/>
              </a:rPr>
              <a:t>In this section if the qrcode is authentic to the product details and it show the product information</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36BC865-3C0E-B910-5675-1C639B337813}"/>
              </a:ext>
            </a:extLst>
          </p:cNvPr>
          <p:cNvPicPr>
            <a:picLocks noChangeAspect="1"/>
          </p:cNvPicPr>
          <p:nvPr/>
        </p:nvPicPr>
        <p:blipFill>
          <a:blip r:embed="rId2"/>
          <a:stretch>
            <a:fillRect/>
          </a:stretch>
        </p:blipFill>
        <p:spPr>
          <a:xfrm>
            <a:off x="1039738" y="2074088"/>
            <a:ext cx="10112524" cy="3992415"/>
          </a:xfrm>
          <a:prstGeom prst="rect">
            <a:avLst/>
          </a:prstGeom>
        </p:spPr>
      </p:pic>
    </p:spTree>
    <p:extLst>
      <p:ext uri="{BB962C8B-B14F-4D97-AF65-F5344CB8AC3E}">
        <p14:creationId xmlns:p14="http://schemas.microsoft.com/office/powerpoint/2010/main" val="2578469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5828-9020-110F-D6EB-1DFE4D166A15}"/>
              </a:ext>
            </a:extLst>
          </p:cNvPr>
          <p:cNvSpPr>
            <a:spLocks noGrp="1"/>
          </p:cNvSpPr>
          <p:nvPr>
            <p:ph type="title"/>
          </p:nvPr>
        </p:nvSpPr>
        <p:spPr>
          <a:xfrm>
            <a:off x="838605" y="168442"/>
            <a:ext cx="10353761" cy="1475873"/>
          </a:xfrm>
        </p:spPr>
        <p:txBody>
          <a:bodyPr>
            <a:noAutofit/>
          </a:bodyPr>
          <a:lstStyle/>
          <a:p>
            <a:pPr algn="l"/>
            <a:r>
              <a:rPr lang="en-US" sz="2400" dirty="0">
                <a:latin typeface="Times New Roman" panose="02020603050405020304" pitchFamily="18" charset="0"/>
                <a:cs typeface="Times New Roman" panose="02020603050405020304" pitchFamily="18" charset="0"/>
              </a:rPr>
              <a:t>VERIFICATION MODULE3:</a:t>
            </a:r>
            <a:br>
              <a:rPr lang="en-US" sz="2400" dirty="0">
                <a:latin typeface="Times New Roman" panose="02020603050405020304" pitchFamily="18" charset="0"/>
                <a:cs typeface="Times New Roman" panose="02020603050405020304" pitchFamily="18" charset="0"/>
              </a:rPr>
            </a:br>
            <a:r>
              <a:rPr lang="en-US" sz="2400" cap="none" dirty="0">
                <a:latin typeface="Times New Roman" panose="02020603050405020304" pitchFamily="18" charset="0"/>
                <a:cs typeface="Times New Roman" panose="02020603050405020304" pitchFamily="18" charset="0"/>
              </a:rPr>
              <a:t>Verification Page:</a:t>
            </a:r>
            <a:br>
              <a:rPr lang="en-US" sz="2400" cap="none" dirty="0">
                <a:latin typeface="Times New Roman" panose="02020603050405020304" pitchFamily="18" charset="0"/>
                <a:cs typeface="Times New Roman" panose="02020603050405020304" pitchFamily="18" charset="0"/>
              </a:rPr>
            </a:br>
            <a:r>
              <a:rPr lang="en-US" sz="2400" cap="none" dirty="0">
                <a:latin typeface="Times New Roman" panose="02020603050405020304" pitchFamily="18" charset="0"/>
                <a:cs typeface="Times New Roman" panose="02020603050405020304" pitchFamily="18" charset="0"/>
              </a:rPr>
              <a:t>	</a:t>
            </a:r>
            <a:r>
              <a:rPr lang="en-US" sz="2400" b="0" cap="none" dirty="0">
                <a:latin typeface="Times New Roman" panose="02020603050405020304" pitchFamily="18" charset="0"/>
                <a:cs typeface="Times New Roman" panose="02020603050405020304" pitchFamily="18" charset="0"/>
              </a:rPr>
              <a:t> </a:t>
            </a:r>
            <a:r>
              <a:rPr lang="en-US" sz="2000" b="0" cap="none" dirty="0">
                <a:latin typeface="Times New Roman" panose="02020603050405020304" pitchFamily="18" charset="0"/>
                <a:cs typeface="Times New Roman" panose="02020603050405020304" pitchFamily="18" charset="0"/>
              </a:rPr>
              <a:t>In This Section Admin And consumer to be verify the fake qrcode to the value of the product.</a:t>
            </a:r>
            <a:endParaRPr lang="en-IN" sz="2000" dirty="0"/>
          </a:p>
        </p:txBody>
      </p:sp>
      <p:pic>
        <p:nvPicPr>
          <p:cNvPr id="4" name="Picture 3">
            <a:extLst>
              <a:ext uri="{FF2B5EF4-FFF2-40B4-BE49-F238E27FC236}">
                <a16:creationId xmlns:a16="http://schemas.microsoft.com/office/drawing/2014/main" id="{00078935-4F3B-541D-66D8-CA4BA3B16E90}"/>
              </a:ext>
            </a:extLst>
          </p:cNvPr>
          <p:cNvPicPr>
            <a:picLocks noChangeAspect="1"/>
          </p:cNvPicPr>
          <p:nvPr/>
        </p:nvPicPr>
        <p:blipFill>
          <a:blip r:embed="rId2"/>
          <a:stretch>
            <a:fillRect/>
          </a:stretch>
        </p:blipFill>
        <p:spPr>
          <a:xfrm>
            <a:off x="913792" y="2164649"/>
            <a:ext cx="10203385" cy="3646216"/>
          </a:xfrm>
          <a:prstGeom prst="rect">
            <a:avLst/>
          </a:prstGeom>
        </p:spPr>
      </p:pic>
    </p:spTree>
    <p:extLst>
      <p:ext uri="{BB962C8B-B14F-4D97-AF65-F5344CB8AC3E}">
        <p14:creationId xmlns:p14="http://schemas.microsoft.com/office/powerpoint/2010/main" val="1860390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F07E-A72B-A2CD-C72D-BC1DA7A76414}"/>
              </a:ext>
            </a:extLst>
          </p:cNvPr>
          <p:cNvSpPr>
            <a:spLocks noGrp="1"/>
          </p:cNvSpPr>
          <p:nvPr>
            <p:ph type="title"/>
          </p:nvPr>
        </p:nvSpPr>
        <p:spPr>
          <a:xfrm>
            <a:off x="854647" y="245807"/>
            <a:ext cx="10353761" cy="1326321"/>
          </a:xfrm>
        </p:spPr>
        <p:txBody>
          <a:bodyPr>
            <a:noAutofit/>
          </a:bodyPr>
          <a:lstStyle/>
          <a:p>
            <a:pPr algn="l"/>
            <a:r>
              <a:rPr lang="en-US" sz="2400" dirty="0">
                <a:latin typeface="Times New Roman" panose="02020603050405020304" pitchFamily="18" charset="0"/>
                <a:cs typeface="Times New Roman" panose="02020603050405020304" pitchFamily="18" charset="0"/>
              </a:rPr>
              <a:t>Verification module4:</a:t>
            </a:r>
            <a:br>
              <a:rPr lang="en-US" sz="2400" dirty="0">
                <a:latin typeface="Times New Roman" panose="02020603050405020304" pitchFamily="18" charset="0"/>
                <a:cs typeface="Times New Roman" panose="02020603050405020304" pitchFamily="18" charset="0"/>
              </a:rPr>
            </a:br>
            <a:r>
              <a:rPr lang="en-US" sz="2400" b="0" cap="none" dirty="0">
                <a:latin typeface="Times New Roman" panose="02020603050405020304" pitchFamily="18" charset="0"/>
                <a:cs typeface="Times New Roman" panose="02020603050405020304" pitchFamily="18" charset="0"/>
              </a:rPr>
              <a:t> </a:t>
            </a:r>
            <a:r>
              <a:rPr lang="en-US" sz="2400" cap="none" dirty="0">
                <a:latin typeface="Times New Roman" panose="02020603050405020304" pitchFamily="18" charset="0"/>
                <a:cs typeface="Times New Roman" panose="02020603050405020304" pitchFamily="18" charset="0"/>
              </a:rPr>
              <a:t>Verification failed page:</a:t>
            </a:r>
            <a:br>
              <a:rPr lang="en-US" sz="2400" cap="none" dirty="0">
                <a:latin typeface="Times New Roman" panose="02020603050405020304" pitchFamily="18" charset="0"/>
                <a:cs typeface="Times New Roman" panose="02020603050405020304" pitchFamily="18" charset="0"/>
              </a:rPr>
            </a:br>
            <a:r>
              <a:rPr lang="en-US" sz="2400" cap="none" dirty="0">
                <a:latin typeface="Times New Roman" panose="02020603050405020304" pitchFamily="18" charset="0"/>
                <a:cs typeface="Times New Roman" panose="02020603050405020304" pitchFamily="18" charset="0"/>
              </a:rPr>
              <a:t>	</a:t>
            </a:r>
            <a:r>
              <a:rPr lang="en-US" sz="2000" b="0" cap="none" dirty="0">
                <a:latin typeface="Times New Roman" panose="02020603050405020304" pitchFamily="18" charset="0"/>
                <a:cs typeface="Times New Roman" panose="02020603050405020304" pitchFamily="18" charset="0"/>
              </a:rPr>
              <a:t>In this section if the qrcode is not authentic to the product details and it show verification failed.</a:t>
            </a:r>
            <a:endParaRPr lang="en-IN" sz="2000" dirty="0"/>
          </a:p>
        </p:txBody>
      </p:sp>
      <p:pic>
        <p:nvPicPr>
          <p:cNvPr id="4" name="Picture 3">
            <a:extLst>
              <a:ext uri="{FF2B5EF4-FFF2-40B4-BE49-F238E27FC236}">
                <a16:creationId xmlns:a16="http://schemas.microsoft.com/office/drawing/2014/main" id="{316B1AF8-4A38-428C-444E-9091BA5F0302}"/>
              </a:ext>
            </a:extLst>
          </p:cNvPr>
          <p:cNvPicPr>
            <a:picLocks noChangeAspect="1"/>
          </p:cNvPicPr>
          <p:nvPr/>
        </p:nvPicPr>
        <p:blipFill>
          <a:blip r:embed="rId2"/>
          <a:stretch>
            <a:fillRect/>
          </a:stretch>
        </p:blipFill>
        <p:spPr>
          <a:xfrm>
            <a:off x="972939" y="1912632"/>
            <a:ext cx="10235469" cy="4186990"/>
          </a:xfrm>
          <a:prstGeom prst="rect">
            <a:avLst/>
          </a:prstGeom>
        </p:spPr>
      </p:pic>
    </p:spTree>
    <p:extLst>
      <p:ext uri="{BB962C8B-B14F-4D97-AF65-F5344CB8AC3E}">
        <p14:creationId xmlns:p14="http://schemas.microsoft.com/office/powerpoint/2010/main" val="192561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8739-4B41-4192-93D3-5595EACC429D}"/>
              </a:ext>
            </a:extLst>
          </p:cNvPr>
          <p:cNvSpPr>
            <a:spLocks noGrp="1"/>
          </p:cNvSpPr>
          <p:nvPr>
            <p:ph type="title"/>
          </p:nvPr>
        </p:nvSpPr>
        <p:spPr>
          <a:xfrm>
            <a:off x="608995" y="157317"/>
            <a:ext cx="10353761" cy="1326321"/>
          </a:xfrm>
        </p:spPr>
        <p:txBody>
          <a:bodyPr>
            <a:normAutofit/>
          </a:bodyPr>
          <a:lstStyle/>
          <a:p>
            <a:pPr algn="l"/>
            <a:r>
              <a:rPr lang="en-US" sz="4200" b="1" dirty="0">
                <a:latin typeface="Times New Roman" panose="02020603050405020304" pitchFamily="18" charset="0"/>
                <a:cs typeface="Times New Roman" panose="02020603050405020304" pitchFamily="18" charset="0"/>
              </a:rPr>
              <a:t>FUTURE SCOPE</a:t>
            </a:r>
            <a:endParaRPr lang="en-IN" sz="4200" dirty="0"/>
          </a:p>
        </p:txBody>
      </p:sp>
      <p:sp>
        <p:nvSpPr>
          <p:cNvPr id="3" name="Content Placeholder 2">
            <a:extLst>
              <a:ext uri="{FF2B5EF4-FFF2-40B4-BE49-F238E27FC236}">
                <a16:creationId xmlns:a16="http://schemas.microsoft.com/office/drawing/2014/main" id="{9A5CD4C8-86EB-3636-82F0-4CE93A2B9A1E}"/>
              </a:ext>
            </a:extLst>
          </p:cNvPr>
          <p:cNvSpPr>
            <a:spLocks noGrp="1"/>
          </p:cNvSpPr>
          <p:nvPr>
            <p:ph idx="1"/>
          </p:nvPr>
        </p:nvSpPr>
        <p:spPr>
          <a:xfrm>
            <a:off x="736813" y="1483638"/>
            <a:ext cx="10934077" cy="4344065"/>
          </a:xfrm>
        </p:spPr>
        <p:txBody>
          <a:bodyPr>
            <a:noAutofit/>
          </a:bodyPr>
          <a:lstStyle/>
          <a:p>
            <a:pPr marL="0" indent="0" algn="just">
              <a:buNone/>
            </a:pPr>
            <a:r>
              <a:rPr lang="en-US" dirty="0">
                <a:latin typeface="Times New Roman" panose="02020603050405020304" pitchFamily="18" charset="0"/>
                <a:cs typeface="Times New Roman" panose="02020603050405020304" pitchFamily="18" charset="0"/>
              </a:rPr>
              <a:t>1. Simplified code: Simplify the blockchain codebase for user-friendliness and wider adoption.</a:t>
            </a:r>
          </a:p>
          <a:p>
            <a:pPr marL="0" indent="0" algn="just">
              <a:buNone/>
            </a:pPr>
            <a:r>
              <a:rPr lang="en-US" dirty="0">
                <a:latin typeface="Times New Roman" panose="02020603050405020304" pitchFamily="18" charset="0"/>
                <a:cs typeface="Times New Roman" panose="02020603050405020304" pitchFamily="18" charset="0"/>
              </a:rPr>
              <a:t>2. Counterfeit-resistant blockchain: Develop a robust system to combat counterfeiting and ensure product traceability with genuine warranties.</a:t>
            </a:r>
          </a:p>
          <a:p>
            <a:pPr marL="0" indent="0" algn="just">
              <a:buNone/>
            </a:pPr>
            <a:r>
              <a:rPr lang="en-US" dirty="0">
                <a:latin typeface="Times New Roman" panose="02020603050405020304" pitchFamily="18" charset="0"/>
                <a:cs typeface="Times New Roman" panose="02020603050405020304" pitchFamily="18" charset="0"/>
              </a:rPr>
              <a:t>3. Cross-border product tracing: Leverage blockchain's distributed nature to create a comprehensive framework for tracking products and sellers globally.</a:t>
            </a:r>
          </a:p>
          <a:p>
            <a:pPr marL="0" indent="0" algn="just">
              <a:buNone/>
            </a:pPr>
            <a:r>
              <a:rPr lang="en-US" dirty="0">
                <a:latin typeface="Times New Roman" panose="02020603050405020304" pitchFamily="18" charset="0"/>
                <a:cs typeface="Times New Roman" panose="02020603050405020304" pitchFamily="18" charset="0"/>
              </a:rPr>
              <a:t>4. Collaboration and data sharing: Foster collaboration among stakeholders and implement efficient data sharing mechanisms for successful implementation.</a:t>
            </a:r>
          </a:p>
          <a:p>
            <a:pPr marL="0" indent="0" algn="just">
              <a:buNone/>
            </a:pPr>
            <a:r>
              <a:rPr lang="en-US" dirty="0">
                <a:latin typeface="Times New Roman" panose="02020603050405020304" pitchFamily="18" charset="0"/>
                <a:cs typeface="Times New Roman" panose="02020603050405020304" pitchFamily="18" charset="0"/>
              </a:rPr>
              <a:t>These future scopes aim to enhance the usability, security, and transparency of blockchain technology in combating counterfeiting and creating a reliable marketplace.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5110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426F9-4925-0F65-E362-78A862D78830}"/>
              </a:ext>
            </a:extLst>
          </p:cNvPr>
          <p:cNvSpPr>
            <a:spLocks noGrp="1"/>
          </p:cNvSpPr>
          <p:nvPr>
            <p:ph type="title"/>
          </p:nvPr>
        </p:nvSpPr>
        <p:spPr/>
        <p:txBody>
          <a:bodyPr>
            <a:normAutofit/>
          </a:bodyPr>
          <a:lstStyle/>
          <a:p>
            <a:pPr algn="l"/>
            <a:r>
              <a:rPr lang="en-US" sz="42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998EBAE-2FD7-160D-D825-1A6813563EEB}"/>
              </a:ext>
            </a:extLst>
          </p:cNvPr>
          <p:cNvSpPr>
            <a:spLocks noGrp="1"/>
          </p:cNvSpPr>
          <p:nvPr>
            <p:ph idx="1"/>
          </p:nvPr>
        </p:nvSpPr>
        <p:spPr>
          <a:xfrm>
            <a:off x="919119" y="2351703"/>
            <a:ext cx="10353762" cy="2826016"/>
          </a:xfrm>
        </p:spPr>
        <p:txBody>
          <a:bodyPr>
            <a:normAutofit fontScale="92500" lnSpcReduction="20000"/>
          </a:bodyPr>
          <a:lstStyle/>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Blockchain technology revolutionizes counterfeit product identification. It ensures transparency, simplifies code, and enhances consumer trust. Integration of warranties and smart contracts strengthens identification processes. </a:t>
            </a:r>
          </a:p>
          <a:p>
            <a:pPr algn="just"/>
            <a:r>
              <a:rPr lang="en-US" dirty="0">
                <a:latin typeface="Times New Roman" panose="02020603050405020304" pitchFamily="18" charset="0"/>
                <a:cs typeface="Times New Roman" panose="02020603050405020304" pitchFamily="18" charset="0"/>
              </a:rPr>
              <a:t>Cross-border tracing facilitates global collaboration. Collaboration, protocols, and data sharing are crucial. Blockchain transforms the landscape, but more research is needed for optimization and effective counterfeiting prevention.</a:t>
            </a:r>
          </a:p>
          <a:p>
            <a:pPr algn="just"/>
            <a:r>
              <a:rPr lang="en-US" dirty="0">
                <a:latin typeface="Times New Roman" panose="02020603050405020304" pitchFamily="18" charset="0"/>
                <a:cs typeface="Times New Roman" panose="02020603050405020304" pitchFamily="18" charset="0"/>
              </a:rPr>
              <a:t>We will create a system that manages and monitors product transportation information in the future.</a:t>
            </a:r>
          </a:p>
        </p:txBody>
      </p:sp>
    </p:spTree>
    <p:extLst>
      <p:ext uri="{BB962C8B-B14F-4D97-AF65-F5344CB8AC3E}">
        <p14:creationId xmlns:p14="http://schemas.microsoft.com/office/powerpoint/2010/main" val="3507618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
        <p:cNvGrpSpPr/>
        <p:nvPr/>
      </p:nvGrpSpPr>
      <p:grpSpPr>
        <a:xfrm>
          <a:off x="0" y="0"/>
          <a:ext cx="0" cy="0"/>
          <a:chOff x="0" y="0"/>
          <a:chExt cx="0" cy="0"/>
        </a:xfrm>
      </p:grpSpPr>
      <p:sp>
        <p:nvSpPr>
          <p:cNvPr id="33" name="Google Shape;33;p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34" name="Google Shape;34;p4"/>
          <p:cNvPicPr preferRelativeResize="0"/>
          <p:nvPr/>
        </p:nvPicPr>
        <p:blipFill rotWithShape="1">
          <a:blip r:embed="rId3">
            <a:alphaModFix amt="40000"/>
          </a:blip>
          <a:srcRect t="5113" b="10616"/>
          <a:stretch/>
        </p:blipFill>
        <p:spPr>
          <a:xfrm>
            <a:off x="20" y="10"/>
            <a:ext cx="12191980" cy="6857990"/>
          </a:xfrm>
          <a:prstGeom prst="rect">
            <a:avLst/>
          </a:prstGeom>
          <a:noFill/>
          <a:ln>
            <a:noFill/>
          </a:ln>
        </p:spPr>
      </p:pic>
      <p:sp>
        <p:nvSpPr>
          <p:cNvPr id="35" name="Google Shape;35;p4"/>
          <p:cNvSpPr txBox="1">
            <a:spLocks noGrp="1"/>
          </p:cNvSpPr>
          <p:nvPr>
            <p:ph type="ctrTitle"/>
          </p:nvPr>
        </p:nvSpPr>
        <p:spPr>
          <a:xfrm>
            <a:off x="245843" y="444446"/>
            <a:ext cx="6135292" cy="837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4000"/>
              <a:buFont typeface="Gill Sans"/>
              <a:buNone/>
            </a:pPr>
            <a:r>
              <a:rPr lang="en-IN" sz="4200" dirty="0">
                <a:latin typeface="Times New Roman" panose="02020603050405020304" pitchFamily="18" charset="0"/>
                <a:cs typeface="Times New Roman" panose="02020603050405020304" pitchFamily="18" charset="0"/>
              </a:rPr>
              <a:t>EXISTING MODEL</a:t>
            </a:r>
            <a:endParaRPr sz="4200" dirty="0"/>
          </a:p>
        </p:txBody>
      </p:sp>
      <p:sp>
        <p:nvSpPr>
          <p:cNvPr id="36" name="Google Shape;36;p4"/>
          <p:cNvSpPr txBox="1"/>
          <p:nvPr/>
        </p:nvSpPr>
        <p:spPr>
          <a:xfrm>
            <a:off x="580115" y="1380669"/>
            <a:ext cx="11031770"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 Generate the electronic file of a paper QR Code  And calculate the hash value for it and store the hash value into the block </a:t>
            </a:r>
          </a:p>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 The system creates a QR-code string code to affix to the paper QR Code used to verify the authenticity of the paper QR Code through Mobile phone scanning.</a:t>
            </a:r>
          </a:p>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 Every popular brand has fake manufacturers selling a counterfeit item with misleading and invalid labels, which are sold at cheaper rates. Even the company experts may not be able to distinguish between counterfeit and original items.</a:t>
            </a:r>
          </a:p>
          <a:p>
            <a:pPr marL="0" lvl="0" indent="0" algn="l" rtl="0">
              <a:spcBef>
                <a:spcPts val="0"/>
              </a:spcBef>
              <a:spcAft>
                <a:spcPts val="0"/>
              </a:spcAft>
              <a:buNone/>
            </a:pPr>
            <a:endParaRPr lang="en-US" sz="20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Disadvantages of existing system: </a:t>
            </a:r>
          </a:p>
          <a:p>
            <a:pPr marL="342900" lvl="0" indent="-342900" algn="l" rtl="0">
              <a:spcBef>
                <a:spcPts val="0"/>
              </a:spcBef>
              <a:spcAft>
                <a:spcPts val="0"/>
              </a:spcAf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QR-code must be scanned with smartphone and internet connection is also required. </a:t>
            </a:r>
          </a:p>
          <a:p>
            <a:pPr marL="342900" lvl="0" indent="-342900" algn="l" rtl="0">
              <a:spcBef>
                <a:spcPts val="0"/>
              </a:spcBef>
              <a:spcAft>
                <a:spcPts val="0"/>
              </a:spcAf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Hyperledger cannot use public blockchain because of privacy and low scalability. </a:t>
            </a:r>
          </a:p>
          <a:p>
            <a:pPr marL="342900" lvl="0" indent="-342900" algn="l" rtl="0">
              <a:spcBef>
                <a:spcPts val="0"/>
              </a:spcBef>
              <a:spcAft>
                <a:spcPts val="0"/>
              </a:spcAf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Hyperledger preferred platform only for B2B business.</a:t>
            </a:r>
            <a:endParaRPr sz="2000" dirty="0">
              <a:solidFill>
                <a:srgbClr val="FEFEFE"/>
              </a:solidFill>
              <a:latin typeface="Times New Roman" panose="02020603050405020304" pitchFamily="18" charset="0"/>
              <a:ea typeface="Gill Sans"/>
              <a:cs typeface="Times New Roman" panose="02020603050405020304" pitchFamily="18" charset="0"/>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3B23-492E-3A32-CFF4-7D623EBA7C95}"/>
              </a:ext>
            </a:extLst>
          </p:cNvPr>
          <p:cNvSpPr>
            <a:spLocks noGrp="1"/>
          </p:cNvSpPr>
          <p:nvPr>
            <p:ph type="title"/>
          </p:nvPr>
        </p:nvSpPr>
        <p:spPr>
          <a:xfrm>
            <a:off x="512743" y="0"/>
            <a:ext cx="10353761" cy="1326321"/>
          </a:xfrm>
        </p:spPr>
        <p:txBody>
          <a:bodyPr>
            <a:normAutofit/>
          </a:bodyPr>
          <a:lstStyle/>
          <a:p>
            <a:pPr algn="l"/>
            <a:r>
              <a:rPr lang="en-US" sz="42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F440EAC4-7AD7-DEB9-1170-A05D17FB335D}"/>
              </a:ext>
            </a:extLst>
          </p:cNvPr>
          <p:cNvSpPr>
            <a:spLocks noGrp="1"/>
          </p:cNvSpPr>
          <p:nvPr>
            <p:ph idx="1"/>
          </p:nvPr>
        </p:nvSpPr>
        <p:spPr>
          <a:xfrm>
            <a:off x="591402" y="1231093"/>
            <a:ext cx="10696030" cy="4864907"/>
          </a:xfrm>
        </p:spPr>
        <p:txBody>
          <a:bodyPr>
            <a:noAutofit/>
          </a:bodyPr>
          <a:lstStyle/>
          <a:p>
            <a:r>
              <a:rPr lang="en-US" dirty="0">
                <a:latin typeface="Times New Roman" panose="02020603050405020304" pitchFamily="18" charset="0"/>
                <a:cs typeface="Times New Roman" panose="02020603050405020304" pitchFamily="18" charset="0"/>
              </a:rPr>
              <a:t> [1] Satoshi Nakamoto, ―Bitcoin: A Peer-to-Peer Electronic Cash System‖, 2008 </a:t>
            </a:r>
          </a:p>
          <a:p>
            <a:r>
              <a:rPr lang="en-US" dirty="0">
                <a:latin typeface="Times New Roman" panose="02020603050405020304" pitchFamily="18" charset="0"/>
                <a:cs typeface="Times New Roman" panose="02020603050405020304" pitchFamily="18" charset="0"/>
              </a:rPr>
              <a:t>[2] Hyperledger, ―Hyperledger Blockchain Performance Metrics‖, V1.01, October 2018</a:t>
            </a:r>
          </a:p>
          <a:p>
            <a:r>
              <a:rPr lang="en-US" dirty="0">
                <a:latin typeface="Times New Roman" panose="02020603050405020304" pitchFamily="18" charset="0"/>
                <a:cs typeface="Times New Roman" panose="02020603050405020304" pitchFamily="18" charset="0"/>
              </a:rPr>
              <a:t> [3] R.C. Merkle, "Protocols for public key cryptosystems," In Proc. 1980 Symposium on Security and Privacy, IEEE Computer Society, pages 122-133, April 1980.</a:t>
            </a:r>
          </a:p>
          <a:p>
            <a:r>
              <a:rPr lang="en-US" dirty="0">
                <a:latin typeface="Times New Roman" panose="02020603050405020304" pitchFamily="18" charset="0"/>
                <a:cs typeface="Times New Roman" panose="02020603050405020304" pitchFamily="18" charset="0"/>
              </a:rPr>
              <a:t> [4] Armin Ronacher, ―Flask Docs‖, http://flask.pocoo.org/docs/‖</a:t>
            </a:r>
          </a:p>
          <a:p>
            <a:r>
              <a:rPr lang="en-US" dirty="0">
                <a:latin typeface="Times New Roman" panose="02020603050405020304" pitchFamily="18" charset="0"/>
                <a:cs typeface="Times New Roman" panose="02020603050405020304" pitchFamily="18" charset="0"/>
              </a:rPr>
              <a:t> [5] G. Wood, ‗‗Ethereum: A secure decentralised generalized transaction ledger,‘‘ Tech. Rep., 2014. </a:t>
            </a:r>
          </a:p>
          <a:p>
            <a:r>
              <a:rPr lang="en-US" dirty="0">
                <a:latin typeface="Times New Roman" panose="02020603050405020304" pitchFamily="18" charset="0"/>
                <a:cs typeface="Times New Roman" panose="02020603050405020304" pitchFamily="18" charset="0"/>
              </a:rPr>
              <a:t>[6] OECD (2016), Illicit Trade: Converging Criminal Networks, OECD Reviews of Risk Management Policies, OECD Publishing, Paris, </a:t>
            </a:r>
            <a:r>
              <a:rPr lang="en-US" dirty="0">
                <a:latin typeface="Times New Roman" panose="02020603050405020304" pitchFamily="18" charset="0"/>
                <a:cs typeface="Times New Roman" panose="02020603050405020304" pitchFamily="18" charset="0"/>
                <a:hlinkClick r:id="rId2"/>
              </a:rPr>
              <a:t>https://doi.org/10.1787/9789264251847-en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[7] M. Castro and B. Liskov, ‗‗Practical byzantine fault tolerance and proactive recovery,‘‘ ACM Trans. Comput. Syst., vol. 20, no. 4, pp. 398– 461, Nov. 2002.</a:t>
            </a:r>
          </a:p>
        </p:txBody>
      </p:sp>
    </p:spTree>
    <p:extLst>
      <p:ext uri="{BB962C8B-B14F-4D97-AF65-F5344CB8AC3E}">
        <p14:creationId xmlns:p14="http://schemas.microsoft.com/office/powerpoint/2010/main" val="56502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E6B8C6-327B-74A7-C9CC-E63B8BD3F70A}"/>
              </a:ext>
            </a:extLst>
          </p:cNvPr>
          <p:cNvSpPr>
            <a:spLocks noGrp="1"/>
          </p:cNvSpPr>
          <p:nvPr>
            <p:ph type="title"/>
          </p:nvPr>
        </p:nvSpPr>
        <p:spPr>
          <a:xfrm>
            <a:off x="1186511" y="2765839"/>
            <a:ext cx="10353761" cy="1326321"/>
          </a:xfrm>
        </p:spPr>
        <p:txBody>
          <a:bodyPr>
            <a:noAutofit/>
          </a:bodyPr>
          <a:lstStyle/>
          <a:p>
            <a:r>
              <a:rPr lang="en-US" sz="9600" dirty="0">
                <a:latin typeface="Times New Roman" panose="02020603050405020304" pitchFamily="18" charset="0"/>
                <a:cs typeface="Times New Roman" panose="02020603050405020304" pitchFamily="18" charset="0"/>
              </a:rPr>
              <a:t>THANK YOU !</a:t>
            </a:r>
            <a:endParaRPr lang="en-IN"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8481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472C6-7BCF-2B97-75D7-45E17CC57D10}"/>
              </a:ext>
            </a:extLst>
          </p:cNvPr>
          <p:cNvSpPr>
            <a:spLocks noGrp="1"/>
          </p:cNvSpPr>
          <p:nvPr>
            <p:ph type="title"/>
          </p:nvPr>
        </p:nvSpPr>
        <p:spPr>
          <a:xfrm>
            <a:off x="294364" y="304801"/>
            <a:ext cx="7886076" cy="1002890"/>
          </a:xfrm>
        </p:spPr>
        <p:txBody>
          <a:bodyPr>
            <a:normAutofit/>
          </a:bodyPr>
          <a:lstStyle/>
          <a:p>
            <a:r>
              <a:rPr lang="en-US" sz="4200" dirty="0">
                <a:latin typeface="Times New Roman" panose="02020603050405020304" pitchFamily="18" charset="0"/>
                <a:cs typeface="Times New Roman" panose="02020603050405020304" pitchFamily="18" charset="0"/>
              </a:rPr>
              <a:t>SYSTEM REQUIREMENTS</a:t>
            </a:r>
          </a:p>
        </p:txBody>
      </p:sp>
      <p:sp>
        <p:nvSpPr>
          <p:cNvPr id="3" name="Content Placeholder 2">
            <a:extLst>
              <a:ext uri="{FF2B5EF4-FFF2-40B4-BE49-F238E27FC236}">
                <a16:creationId xmlns:a16="http://schemas.microsoft.com/office/drawing/2014/main" id="{349326EE-6087-949C-03CB-DD0150C67292}"/>
              </a:ext>
            </a:extLst>
          </p:cNvPr>
          <p:cNvSpPr>
            <a:spLocks noGrp="1"/>
          </p:cNvSpPr>
          <p:nvPr>
            <p:ph idx="1"/>
          </p:nvPr>
        </p:nvSpPr>
        <p:spPr>
          <a:xfrm>
            <a:off x="1479557" y="1935393"/>
            <a:ext cx="10353762" cy="3695136"/>
          </a:xfrm>
        </p:spPr>
        <p:txBody>
          <a:bodyPr>
            <a:normAutofit/>
          </a:bodyPr>
          <a:lstStyle/>
          <a:p>
            <a:pPr marL="0" marR="0" indent="0" algn="just" fontAlgn="base">
              <a:lnSpc>
                <a:spcPct val="107000"/>
              </a:lnSpc>
              <a:spcBef>
                <a:spcPts val="0"/>
              </a:spcBef>
              <a:spcAft>
                <a:spcPts val="0"/>
              </a:spcAft>
              <a:buNone/>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Software Requirements:</a:t>
            </a: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Front End – Anaconda IDE or sublime text editor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Backend – SQL</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Language – Python 3.8</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fontAlgn="base">
              <a:lnSpc>
                <a:spcPct val="107000"/>
              </a:lnSpc>
              <a:spcBef>
                <a:spcPts val="0"/>
              </a:spcBef>
              <a:spcAft>
                <a:spcPts val="0"/>
              </a:spcAft>
              <a:buNone/>
            </a:pPr>
            <a:r>
              <a:rPr lang="en-US" b="1" kern="1800" dirty="0">
                <a:effectLst/>
                <a:latin typeface="Times New Roman" panose="02020603050405020304" pitchFamily="18" charset="0"/>
                <a:ea typeface="Times New Roman" panose="02020603050405020304" pitchFamily="18" charset="0"/>
                <a:cs typeface="Times New Roman" panose="02020603050405020304" pitchFamily="18" charset="0"/>
              </a:rPr>
              <a:t>Hardware Requirements:</a:t>
            </a: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Hard Disk: Greater than 500 GB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RAM: Greater than 4 GB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Processor: I3 and Above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5120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8"/>
        <p:cNvGrpSpPr/>
        <p:nvPr/>
      </p:nvGrpSpPr>
      <p:grpSpPr>
        <a:xfrm>
          <a:off x="0" y="0"/>
          <a:ext cx="0" cy="0"/>
          <a:chOff x="0" y="0"/>
          <a:chExt cx="0" cy="0"/>
        </a:xfrm>
      </p:grpSpPr>
      <p:sp>
        <p:nvSpPr>
          <p:cNvPr id="49" name="Google Shape;49;p6"/>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50" name="Google Shape;50;p6"/>
          <p:cNvPicPr preferRelativeResize="0"/>
          <p:nvPr/>
        </p:nvPicPr>
        <p:blipFill rotWithShape="1">
          <a:blip r:embed="rId3">
            <a:alphaModFix amt="40000"/>
          </a:blip>
          <a:srcRect t="5115" b="10617"/>
          <a:stretch/>
        </p:blipFill>
        <p:spPr>
          <a:xfrm>
            <a:off x="20" y="10"/>
            <a:ext cx="12191980" cy="6857989"/>
          </a:xfrm>
          <a:prstGeom prst="rect">
            <a:avLst/>
          </a:prstGeom>
          <a:noFill/>
          <a:ln>
            <a:noFill/>
          </a:ln>
        </p:spPr>
      </p:pic>
      <p:sp>
        <p:nvSpPr>
          <p:cNvPr id="51" name="Google Shape;51;p6"/>
          <p:cNvSpPr txBox="1">
            <a:spLocks noGrp="1"/>
          </p:cNvSpPr>
          <p:nvPr>
            <p:ph type="ctrTitle"/>
          </p:nvPr>
        </p:nvSpPr>
        <p:spPr>
          <a:xfrm>
            <a:off x="491641" y="524679"/>
            <a:ext cx="10225500" cy="837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4000"/>
              <a:buFont typeface="Gill Sans"/>
              <a:buNone/>
            </a:pPr>
            <a:r>
              <a:rPr lang="en-US" sz="4200" dirty="0">
                <a:latin typeface="Times New Roman" panose="02020603050405020304" pitchFamily="18" charset="0"/>
                <a:cs typeface="Times New Roman" panose="02020603050405020304" pitchFamily="18" charset="0"/>
              </a:rPr>
              <a:t>LITERATURE SURVEY</a:t>
            </a:r>
            <a:endParaRPr sz="4200" dirty="0"/>
          </a:p>
        </p:txBody>
      </p:sp>
      <p:sp>
        <p:nvSpPr>
          <p:cNvPr id="52" name="Google Shape;52;p6"/>
          <p:cNvSpPr txBox="1"/>
          <p:nvPr/>
        </p:nvSpPr>
        <p:spPr>
          <a:xfrm>
            <a:off x="688287" y="1680996"/>
            <a:ext cx="11208717" cy="2954625"/>
          </a:xfrm>
          <a:prstGeom prst="rect">
            <a:avLst/>
          </a:prstGeom>
          <a:noFill/>
          <a:ln>
            <a:noFill/>
          </a:ln>
        </p:spPr>
        <p:txBody>
          <a:bodyPr spcFirstLastPara="1" wrap="square" lIns="91425" tIns="91425" rIns="91425" bIns="91425" anchor="t" anchorCtr="0">
            <a:spAutoFit/>
          </a:bodyPr>
          <a:lstStyle/>
          <a:p>
            <a:pPr marL="63500" lvl="0" algn="l" rtl="0">
              <a:spcBef>
                <a:spcPts val="0"/>
              </a:spcBef>
              <a:spcAft>
                <a:spcPts val="0"/>
              </a:spcAft>
              <a:buClr>
                <a:srgbClr val="FEFEFE"/>
              </a:buClr>
              <a:buSzPts val="2600"/>
            </a:pPr>
            <a:r>
              <a:rPr lang="en-IN" sz="2000" b="1" dirty="0">
                <a:latin typeface="Times New Roman" panose="02020603050405020304" pitchFamily="18" charset="0"/>
                <a:cs typeface="Times New Roman" panose="02020603050405020304" pitchFamily="18" charset="0"/>
              </a:rPr>
              <a:t>Satoshi Nakamoto</a:t>
            </a:r>
          </a:p>
          <a:p>
            <a:pPr marL="63500" lvl="0" algn="l" rtl="0">
              <a:spcBef>
                <a:spcPts val="0"/>
              </a:spcBef>
              <a:spcAft>
                <a:spcPts val="0"/>
              </a:spcAft>
              <a:buClr>
                <a:srgbClr val="FEFEFE"/>
              </a:buClr>
              <a:buSzPts val="2600"/>
            </a:pPr>
            <a:r>
              <a:rPr lang="en-US" sz="2000" b="1" dirty="0">
                <a:solidFill>
                  <a:srgbClr val="FEFEFE"/>
                </a:solidFill>
                <a:latin typeface="Times New Roman" panose="02020603050405020304" pitchFamily="18" charset="0"/>
                <a:ea typeface="Gill Sans"/>
                <a:cs typeface="Times New Roman" panose="02020603050405020304" pitchFamily="18" charset="0"/>
                <a:sym typeface="Gill Sans"/>
              </a:rPr>
              <a:t>	</a:t>
            </a:r>
            <a:r>
              <a:rPr lang="en-US" sz="2000" dirty="0">
                <a:latin typeface="Times New Roman" panose="02020603050405020304" pitchFamily="18" charset="0"/>
                <a:cs typeface="Times New Roman" panose="02020603050405020304" pitchFamily="18" charset="0"/>
              </a:rPr>
              <a:t>"A new electronic cash system that uses a peer-to-peer network to prevent double-spending. It is completely decentralized with no central authority or server" – Satoshi Nakamoto, 09 January 2009, announcing Bitcoin on Source Forge [4]. It is a digital currency system based on peer-to-peer virtual data [5]. It uses peer-to-peer technology or network to operate with no central authority or banks; managing transactions and the issuing of Bitcoin is carried out collectively by the system. Bitcoin is 1 </a:t>
            </a:r>
            <a:r>
              <a:rPr lang="en-US" sz="2000" dirty="0" err="1">
                <a:latin typeface="Times New Roman" panose="02020603050405020304" pitchFamily="18" charset="0"/>
                <a:cs typeface="Times New Roman" panose="02020603050405020304" pitchFamily="18" charset="0"/>
              </a:rPr>
              <a:t>st</a:t>
            </a:r>
            <a:r>
              <a:rPr lang="en-US" sz="2000" dirty="0">
                <a:latin typeface="Times New Roman" panose="02020603050405020304" pitchFamily="18" charset="0"/>
                <a:cs typeface="Times New Roman" panose="02020603050405020304" pitchFamily="18" charset="0"/>
              </a:rPr>
              <a:t> cryptocurrency that usages Cryptography to control its creation and transactions, rather than a central authority. It provides a new payment system that is digital in nature and no central authority/mediators are involved. It can be considered as “Cash for Internet”.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E45B-9E2D-ECD6-A48C-8DEA33285C9F}"/>
              </a:ext>
            </a:extLst>
          </p:cNvPr>
          <p:cNvSpPr>
            <a:spLocks noGrp="1"/>
          </p:cNvSpPr>
          <p:nvPr>
            <p:ph type="title"/>
          </p:nvPr>
        </p:nvSpPr>
        <p:spPr>
          <a:xfrm>
            <a:off x="254363" y="256673"/>
            <a:ext cx="10353761" cy="1326321"/>
          </a:xfrm>
        </p:spPr>
        <p:txBody>
          <a:bodyPr>
            <a:normAutofit/>
          </a:bodyPr>
          <a:lstStyle/>
          <a:p>
            <a:r>
              <a:rPr lang="en-US" sz="4200" dirty="0">
                <a:latin typeface="Times New Roman" panose="02020603050405020304" pitchFamily="18" charset="0"/>
                <a:cs typeface="Times New Roman" panose="02020603050405020304" pitchFamily="18" charset="0"/>
              </a:rPr>
              <a:t>LITERATURE SURVEY(continue)</a:t>
            </a:r>
            <a:endParaRPr lang="en-US" sz="4200" dirty="0"/>
          </a:p>
        </p:txBody>
      </p:sp>
      <p:sp>
        <p:nvSpPr>
          <p:cNvPr id="5" name="Content Placeholder 4">
            <a:extLst>
              <a:ext uri="{FF2B5EF4-FFF2-40B4-BE49-F238E27FC236}">
                <a16:creationId xmlns:a16="http://schemas.microsoft.com/office/drawing/2014/main" id="{72C3250A-9C43-B0BD-715D-629FF113D2DC}"/>
              </a:ext>
            </a:extLst>
          </p:cNvPr>
          <p:cNvSpPr>
            <a:spLocks noGrp="1"/>
          </p:cNvSpPr>
          <p:nvPr>
            <p:ph idx="1"/>
          </p:nvPr>
        </p:nvSpPr>
        <p:spPr/>
        <p:txBody>
          <a:bodyPr/>
          <a:lstStyle/>
          <a:p>
            <a:pPr marL="0" indent="0">
              <a:buNone/>
            </a:pPr>
            <a:r>
              <a:rPr lang="en-IN" b="1" dirty="0">
                <a:latin typeface="Times New Roman" panose="02020603050405020304" pitchFamily="18" charset="0"/>
                <a:cs typeface="Times New Roman" panose="02020603050405020304" pitchFamily="18" charset="0"/>
              </a:rPr>
              <a:t>Ethereum</a:t>
            </a:r>
            <a:endParaRPr lang="en-US" b="1"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Ethereum was developed by the Ethereum Foundation (a Swiss non-profit foundation). It was released in 2015, and its symbol is ETH. It is a distributed SW platform that use Smart contract to interact with the blockchain. Application based on Ethereum runs without any fraud and 3 rd. party validation.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9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
        <p:cNvGrpSpPr/>
        <p:nvPr/>
      </p:nvGrpSpPr>
      <p:grpSpPr>
        <a:xfrm>
          <a:off x="0" y="0"/>
          <a:ext cx="0" cy="0"/>
          <a:chOff x="0" y="0"/>
          <a:chExt cx="0" cy="0"/>
        </a:xfrm>
      </p:grpSpPr>
      <p:sp>
        <p:nvSpPr>
          <p:cNvPr id="65" name="Google Shape;65;p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66" name="Google Shape;66;p8"/>
          <p:cNvPicPr preferRelativeResize="0"/>
          <p:nvPr/>
        </p:nvPicPr>
        <p:blipFill rotWithShape="1">
          <a:blip r:embed="rId3">
            <a:alphaModFix amt="40000"/>
          </a:blip>
          <a:srcRect t="5115" b="10617"/>
          <a:stretch/>
        </p:blipFill>
        <p:spPr>
          <a:xfrm>
            <a:off x="20" y="10"/>
            <a:ext cx="12191980" cy="6857989"/>
          </a:xfrm>
          <a:prstGeom prst="rect">
            <a:avLst/>
          </a:prstGeom>
          <a:noFill/>
          <a:ln>
            <a:noFill/>
          </a:ln>
        </p:spPr>
      </p:pic>
      <p:sp>
        <p:nvSpPr>
          <p:cNvPr id="67" name="Google Shape;67;p8"/>
          <p:cNvSpPr txBox="1">
            <a:spLocks noGrp="1"/>
          </p:cNvSpPr>
          <p:nvPr>
            <p:ph type="ctrTitle"/>
          </p:nvPr>
        </p:nvSpPr>
        <p:spPr>
          <a:xfrm>
            <a:off x="421789" y="381050"/>
            <a:ext cx="10225500" cy="837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4000"/>
              <a:buFont typeface="Gill Sans"/>
              <a:buNone/>
            </a:pPr>
            <a:r>
              <a:rPr lang="en-IN" sz="4200" dirty="0">
                <a:latin typeface="Times New Roman" panose="02020603050405020304" pitchFamily="18" charset="0"/>
                <a:cs typeface="Times New Roman" panose="02020603050405020304" pitchFamily="18" charset="0"/>
              </a:rPr>
              <a:t>ARCHITECTURE DIAGRAM</a:t>
            </a:r>
            <a:endParaRPr sz="4200" dirty="0"/>
          </a:p>
        </p:txBody>
      </p:sp>
      <p:pic>
        <p:nvPicPr>
          <p:cNvPr id="2" name="Picture 1">
            <a:extLst>
              <a:ext uri="{FF2B5EF4-FFF2-40B4-BE49-F238E27FC236}">
                <a16:creationId xmlns:a16="http://schemas.microsoft.com/office/drawing/2014/main" id="{D0785474-8A40-3956-1B36-6CC760EAB3A6}"/>
              </a:ext>
            </a:extLst>
          </p:cNvPr>
          <p:cNvPicPr>
            <a:picLocks noChangeAspect="1"/>
          </p:cNvPicPr>
          <p:nvPr/>
        </p:nvPicPr>
        <p:blipFill>
          <a:blip r:embed="rId4"/>
          <a:stretch>
            <a:fillRect/>
          </a:stretch>
        </p:blipFill>
        <p:spPr>
          <a:xfrm>
            <a:off x="1032387" y="1403555"/>
            <a:ext cx="9753600" cy="4050890"/>
          </a:xfrm>
          <a:prstGeom prst="rect">
            <a:avLst/>
          </a:prstGeom>
          <a:ln w="12700">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AF45-C447-235B-30CD-369DAEFABF04}"/>
              </a:ext>
            </a:extLst>
          </p:cNvPr>
          <p:cNvSpPr>
            <a:spLocks noGrp="1"/>
          </p:cNvSpPr>
          <p:nvPr>
            <p:ph type="title"/>
          </p:nvPr>
        </p:nvSpPr>
        <p:spPr>
          <a:xfrm>
            <a:off x="288153" y="208548"/>
            <a:ext cx="10353761" cy="1326321"/>
          </a:xfrm>
        </p:spPr>
        <p:txBody>
          <a:bodyPr>
            <a:normAutofit/>
          </a:bodyPr>
          <a:lstStyle/>
          <a:p>
            <a:pPr algn="l"/>
            <a:r>
              <a:rPr lang="en-IN" sz="4200" dirty="0">
                <a:effectLst/>
                <a:latin typeface="Times New Roman" panose="02020603050405020304" pitchFamily="18" charset="0"/>
                <a:cs typeface="Times New Roman" panose="02020603050405020304" pitchFamily="18" charset="0"/>
              </a:rPr>
              <a:t>SYSTEM DESIGN</a:t>
            </a:r>
            <a:endParaRPr lang="en-IN" sz="4200" dirty="0">
              <a:effectLst/>
            </a:endParaRPr>
          </a:p>
        </p:txBody>
      </p:sp>
      <p:sp>
        <p:nvSpPr>
          <p:cNvPr id="3" name="Content Placeholder 2">
            <a:extLst>
              <a:ext uri="{FF2B5EF4-FFF2-40B4-BE49-F238E27FC236}">
                <a16:creationId xmlns:a16="http://schemas.microsoft.com/office/drawing/2014/main" id="{EB566269-B18D-9BF0-6651-E0837BB9A21A}"/>
              </a:ext>
            </a:extLst>
          </p:cNvPr>
          <p:cNvSpPr>
            <a:spLocks noGrp="1"/>
          </p:cNvSpPr>
          <p:nvPr>
            <p:ph idx="1"/>
          </p:nvPr>
        </p:nvSpPr>
        <p:spPr>
          <a:xfrm>
            <a:off x="919119" y="1534869"/>
            <a:ext cx="10353762" cy="4340434"/>
          </a:xfrm>
        </p:spPr>
        <p:txBody>
          <a:bodyPr>
            <a:noAutofit/>
          </a:bodyPr>
          <a:lstStyle/>
          <a:p>
            <a:pPr marL="0" indent="0">
              <a:buNone/>
            </a:pPr>
            <a:r>
              <a:rPr lang="en-US" b="1" dirty="0">
                <a:latin typeface="Times New Roman" panose="02020603050405020304" pitchFamily="18" charset="0"/>
                <a:cs typeface="Times New Roman" panose="02020603050405020304" pitchFamily="18" charset="0"/>
              </a:rPr>
              <a:t>UNIFIED MODELING LANUAGE</a:t>
            </a:r>
            <a:r>
              <a:rPr lang="en-US"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UML stands for Unified Modeling Language.</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It is a third generation method for specifying, visualizing and documenting the artifacts of an object oriented system under development. </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Object modeling is the process by which the logical objects in the real world (problem space) are represented (mapped) by the actual objects in the program (logical or a mini world).</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This visual representation of the objects, their relationships and their structures is for the ease of understanding. </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is a step while developing any product after analysis.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621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186</TotalTime>
  <Words>2249</Words>
  <Application>Microsoft Office PowerPoint</Application>
  <PresentationFormat>Widescreen</PresentationFormat>
  <Paragraphs>143</Paragraphs>
  <Slides>41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Rockwell</vt:lpstr>
      <vt:lpstr>Calibri</vt:lpstr>
      <vt:lpstr>Bookman Old Style</vt:lpstr>
      <vt:lpstr>Wingdings</vt:lpstr>
      <vt:lpstr>Gill Sans</vt:lpstr>
      <vt:lpstr>Times New Roman</vt:lpstr>
      <vt:lpstr>Arial</vt:lpstr>
      <vt:lpstr>Damask</vt:lpstr>
      <vt:lpstr> FAKE PRODUCT IDENTIFICATION SYSTEM USING BLOCKCHAIN TECHNOLOGY</vt:lpstr>
      <vt:lpstr>abstract</vt:lpstr>
      <vt:lpstr>PROPOSED MODEL</vt:lpstr>
      <vt:lpstr>EXISTING MODEL</vt:lpstr>
      <vt:lpstr>SYSTEM REQUIREMENTS</vt:lpstr>
      <vt:lpstr>LITERATURE SURVEY</vt:lpstr>
      <vt:lpstr>LITERATURE SURVEY(continue)</vt:lpstr>
      <vt:lpstr>ARCHITECTURE DIAGRAM</vt:lpstr>
      <vt:lpstr>SYSTEM DESIGN</vt:lpstr>
      <vt:lpstr>UNIFIED MODELING LANUAGE(CONTINUE): </vt:lpstr>
      <vt:lpstr>USE CASE DIAGRAM:</vt:lpstr>
      <vt:lpstr>PowerPoint Presentation</vt:lpstr>
      <vt:lpstr>SEQUENCE DIAGRAM:</vt:lpstr>
      <vt:lpstr>PowerPoint Presentation</vt:lpstr>
      <vt:lpstr>CLASS DIAGRAM:</vt:lpstr>
      <vt:lpstr>PowerPoint Presentation</vt:lpstr>
      <vt:lpstr>Dataflow diagram:</vt:lpstr>
      <vt:lpstr>Dataflow diagram(CONTINUE):</vt:lpstr>
      <vt:lpstr>MODULES:</vt:lpstr>
      <vt:lpstr>USER MODULES:</vt:lpstr>
      <vt:lpstr>ADMIN MODULES:</vt:lpstr>
      <vt:lpstr>BLOCKCHAIN CREATION:</vt:lpstr>
      <vt:lpstr>VERIFICATION MODULE: </vt:lpstr>
      <vt:lpstr>ADMIN MODULE1: Login Page:  In this section, Admin can register and Login to the page.</vt:lpstr>
      <vt:lpstr>ADMIN MODULE2: Admin Page:  In this section admin to verify the blockchain nodes </vt:lpstr>
      <vt:lpstr>ADMIN MODULE3: Add Product Page:  In this section admin can add the product details </vt:lpstr>
      <vt:lpstr>USER MODULE1: Login Page:  In this section, Admin can register and Login to the page.</vt:lpstr>
      <vt:lpstr>ADD PRODUCT OF MEDICINE PAGE:   In This Section Admin And Retailer Add Medicine Product Details</vt:lpstr>
      <vt:lpstr>ADD PRODUCT OF SHOES PAGE:  In This Section Admin And Retailer Add Shoes Product Details</vt:lpstr>
      <vt:lpstr>ADD PRODUCT OF MOBILE PAGE:   In This Section Admin And Retailer Add Mobile Product Details</vt:lpstr>
      <vt:lpstr>ADD PRODUCT OF FERTILIZER PAGE:   In This Section Admin And Retailer Add Fertilizer Product Details</vt:lpstr>
      <vt:lpstr>BLOCKCHAIN QRCODE GENERATION AND SCANNING MODULE1:   In This Section Admin Generate The Product Details To Blockchain Qrcode And Stored In Sqlite Database.</vt:lpstr>
      <vt:lpstr>BLOCKCHAIN QRCODE GENERATION AND SCANNING MODULE2:   In This Section Admin And consumer scanning The Product  Qrcode using scanner.</vt:lpstr>
      <vt:lpstr>VERIFICATION MODULE1: Verification Page:   In This Section Admin And consumer to be verify the qrcode to the value of the product. </vt:lpstr>
      <vt:lpstr>Verification module2:  Product authentic page:  In this section if the qrcode is authentic to the product details and it show the product information</vt:lpstr>
      <vt:lpstr>VERIFICATION MODULE3: Verification Page:   In This Section Admin And consumer to be verify the fake qrcode to the value of the product.</vt:lpstr>
      <vt:lpstr>Verification module4:  Verification failed page:  In this section if the qrcode is not authentic to the product details and it show verification failed.</vt:lpstr>
      <vt:lpstr>FUTURE SCOPE</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FAKE PRODUCT IDENTIFICATION SYSTEM USING BLOCKCHAIN TECHNOLOGY</dc:title>
  <cp:lastModifiedBy>SATHISHKUMAR P</cp:lastModifiedBy>
  <cp:revision>20</cp:revision>
  <dcterms:modified xsi:type="dcterms:W3CDTF">2023-05-17T12:26:44Z</dcterms:modified>
</cp:coreProperties>
</file>